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4" r:id="rId2"/>
    <p:sldId id="270" r:id="rId3"/>
    <p:sldId id="272" r:id="rId4"/>
    <p:sldId id="279" r:id="rId5"/>
    <p:sldId id="291" r:id="rId6"/>
    <p:sldId id="282" r:id="rId7"/>
    <p:sldId id="289" r:id="rId8"/>
    <p:sldId id="285" r:id="rId9"/>
    <p:sldId id="287" r:id="rId10"/>
    <p:sldId id="283" r:id="rId11"/>
    <p:sldId id="315" r:id="rId12"/>
    <p:sldId id="317" r:id="rId13"/>
    <p:sldId id="314" r:id="rId14"/>
    <p:sldId id="316" r:id="rId15"/>
    <p:sldId id="281" r:id="rId16"/>
    <p:sldId id="299" r:id="rId17"/>
    <p:sldId id="296" r:id="rId18"/>
    <p:sldId id="309" r:id="rId19"/>
    <p:sldId id="304" r:id="rId20"/>
    <p:sldId id="300" r:id="rId21"/>
    <p:sldId id="273" r:id="rId22"/>
    <p:sldId id="290" r:id="rId23"/>
    <p:sldId id="298" r:id="rId24"/>
    <p:sldId id="301" r:id="rId25"/>
    <p:sldId id="303" r:id="rId26"/>
    <p:sldId id="306" r:id="rId27"/>
    <p:sldId id="307" r:id="rId28"/>
    <p:sldId id="308" r:id="rId29"/>
    <p:sldId id="310" r:id="rId30"/>
    <p:sldId id="297" r:id="rId31"/>
    <p:sldId id="312" r:id="rId32"/>
    <p:sldId id="295" r:id="rId33"/>
    <p:sldId id="274" r:id="rId34"/>
    <p:sldId id="275" r:id="rId35"/>
    <p:sldId id="311" r:id="rId36"/>
    <p:sldId id="277" r:id="rId37"/>
    <p:sldId id="313" r:id="rId38"/>
    <p:sldId id="318" r:id="rId39"/>
    <p:sldId id="31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8B"/>
    <a:srgbClr val="7C7C7C"/>
    <a:srgbClr val="214867"/>
    <a:srgbClr val="888CA6"/>
    <a:srgbClr val="F7EBEB"/>
    <a:srgbClr val="C9C9C9"/>
    <a:srgbClr val="E1E6E6"/>
    <a:srgbClr val="A2A2A2"/>
    <a:srgbClr val="E5E8E9"/>
    <a:srgbClr val="DBE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97F487-337C-4131-B13B-1AB5FCE31D72}" v="366" dt="2021-03-16T11:30:34.424"/>
    <p1510:client id="{84172FDB-CEF9-423E-A51D-C2664AB7DC76}" v="1" dt="2021-03-16T15:00:41.378"/>
    <p1510:client id="{8E949C53-6C5D-454B-8934-DF0F7DF30B20}" v="1242" dt="2021-03-16T11:06:54.602"/>
    <p1510:client id="{B6280308-D372-477A-9DCA-F2E383D45F24}" v="175" dt="2021-03-16T14:06:20.663"/>
    <p1510:client id="{F87F01E4-2FEF-43EC-AC9C-AABB838C3B48}" v="1" dt="2021-03-16T10:06:29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C5D12-98BD-4BA7-8796-938C3B279E0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69776-11C8-46A9-8BD0-ACDA4ADBD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1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20465/KIOTS.2016.2.3.017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08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시각장애인의 스마트폰 사용률 증가에 대한 효과와 일반인과 시각장애인 사이의 정보화 수준 차이를 해소 하는 이점을 전망할 수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15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https://www.hankookilbo.com/News/Read/201904151781082530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703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https://www.hankookilbo.com/News/Read/201904151781082530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545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5B5B5B"/>
                </a:solidFill>
                <a:effectLst/>
                <a:latin typeface="Noto Sans KR"/>
              </a:rPr>
              <a:t> </a:t>
            </a:r>
            <a:r>
              <a:rPr lang="en-US" altLang="ko-KR" b="0" i="0" u="none" strike="noStrike">
                <a:solidFill>
                  <a:srgbClr val="EA5504"/>
                </a:solidFill>
                <a:effectLst/>
                <a:latin typeface="Noto Sans KR"/>
                <a:hlinkClick r:id="rId3" tooltip="새창"/>
              </a:rPr>
              <a:t>http://dx.doi.org/10.20465/KIOTS.2016.2.3.017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38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38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98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95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와이파이 모듈 </a:t>
            </a:r>
            <a:r>
              <a:rPr lang="en-US" altLang="ko-KR"/>
              <a:t>: https://www.devicemart.co.kr/goods/view?no=12508558</a:t>
            </a:r>
          </a:p>
          <a:p>
            <a:r>
              <a:rPr lang="ko-KR" altLang="en-US"/>
              <a:t>카메라 </a:t>
            </a:r>
            <a:r>
              <a:rPr lang="en-US" altLang="ko-KR"/>
              <a:t>: https://www.devicemart.co.kr/goods/view?no=10824344</a:t>
            </a:r>
            <a:endParaRPr lang="ko-KR" altLang="en-US"/>
          </a:p>
          <a:p>
            <a:r>
              <a:rPr lang="ko-KR" altLang="en-US"/>
              <a:t>스피커 </a:t>
            </a:r>
            <a:r>
              <a:rPr lang="en-US" altLang="ko-KR"/>
              <a:t>: https://www.devicemart.co.kr/goods/view?no=12236769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097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https://www.devicemart.co.kr/goods/view?no=1312764</a:t>
            </a:r>
          </a:p>
          <a:p>
            <a:r>
              <a:rPr lang="ko-KR" altLang="en-US"/>
              <a:t>터치센서 </a:t>
            </a:r>
            <a:r>
              <a:rPr lang="en-US" altLang="ko-KR"/>
              <a:t>: https://www.devicemart.co.kr/goods/view?no=1327426</a:t>
            </a:r>
          </a:p>
          <a:p>
            <a:r>
              <a:rPr lang="ko-KR" altLang="en-US" err="1"/>
              <a:t>라즈베리파이</a:t>
            </a:r>
            <a:r>
              <a:rPr lang="ko-KR" altLang="en-US"/>
              <a:t> </a:t>
            </a:r>
            <a:r>
              <a:rPr lang="en-US" altLang="ko-KR"/>
              <a:t>: https://www.devicemart.co.kr/goods/view?no=12234534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스피커 </a:t>
            </a:r>
            <a:r>
              <a:rPr lang="en-US" altLang="ko-KR"/>
              <a:t>: https://www.devicemart.co.kr/goods/view?no=12236769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err="1"/>
              <a:t>라즈베리파이</a:t>
            </a:r>
            <a:r>
              <a:rPr lang="ko-KR" altLang="en-US"/>
              <a:t> 핀 확장 세트 </a:t>
            </a:r>
            <a:r>
              <a:rPr lang="en-US" altLang="ko-KR"/>
              <a:t>: https://www.devicemart.co.kr/goods/view?no=1377447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70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222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93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08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88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44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64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9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터치센서 </a:t>
            </a:r>
            <a:r>
              <a:rPr lang="en-US" altLang="ko-KR"/>
              <a:t>: https://www.devicemart.co.kr/goods/view?no=1327426</a:t>
            </a:r>
          </a:p>
          <a:p>
            <a:r>
              <a:rPr lang="ko-KR" altLang="en-US" err="1"/>
              <a:t>젯슨나노</a:t>
            </a:r>
            <a:r>
              <a:rPr lang="en-US" altLang="ko-KR"/>
              <a:t>https://www.devicemart.co.kr/goods/view?no=12513656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10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err="1"/>
              <a:t>젯슨나노</a:t>
            </a:r>
            <a:r>
              <a:rPr lang="ko-KR" altLang="en-US"/>
              <a:t> 와이파이 모듈 </a:t>
            </a:r>
            <a:r>
              <a:rPr lang="en-US" altLang="ko-KR"/>
              <a:t>: https://www.devicemart.co.kr/goods/view?no=12508558</a:t>
            </a:r>
          </a:p>
          <a:p>
            <a:r>
              <a:rPr lang="ko-KR" altLang="en-US" err="1"/>
              <a:t>라즈베리파이</a:t>
            </a:r>
            <a:r>
              <a:rPr lang="ko-KR" altLang="en-US"/>
              <a:t> </a:t>
            </a:r>
            <a:r>
              <a:rPr lang="en-US" altLang="ko-KR"/>
              <a:t>: https://www.devicemart.co.kr/goods/view?no=12234534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34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스피커 </a:t>
            </a:r>
            <a:r>
              <a:rPr lang="en-US" altLang="ko-KR"/>
              <a:t>: https://www.devicemart.co.kr/goods/view?no=12236769</a:t>
            </a: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카메라 </a:t>
            </a:r>
            <a:r>
              <a:rPr lang="en-US" altLang="ko-KR"/>
              <a:t>: https://www.devicemart.co.kr/goods/view?no=10824344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err="1"/>
              <a:t>라즈베리파이용</a:t>
            </a:r>
            <a:r>
              <a:rPr lang="ko-KR" altLang="en-US" b="1"/>
              <a:t> </a:t>
            </a:r>
            <a:r>
              <a:rPr lang="en-US" altLang="ko-KR" sz="1200" b="1"/>
              <a:t>GPIO </a:t>
            </a:r>
            <a:r>
              <a:rPr lang="ko-KR" altLang="en-US" sz="1200" b="1" err="1"/>
              <a:t>쉴드</a:t>
            </a:r>
            <a:r>
              <a:rPr lang="ko-KR" altLang="en-US" sz="1200" b="1"/>
              <a:t> </a:t>
            </a:r>
            <a:r>
              <a:rPr lang="en-US" altLang="ko-KR" sz="1200" b="1"/>
              <a:t>+ </a:t>
            </a:r>
            <a:r>
              <a:rPr lang="ko-KR" altLang="en-US" sz="1200" b="1"/>
              <a:t>케이블 </a:t>
            </a:r>
            <a:r>
              <a:rPr lang="ko-KR" altLang="en-US" sz="1200" b="1" err="1"/>
              <a:t>셋트</a:t>
            </a:r>
            <a:r>
              <a:rPr lang="ko-KR" altLang="en-US" sz="1200" b="1"/>
              <a:t> </a:t>
            </a:r>
            <a:r>
              <a:rPr lang="en-US" altLang="ko-KR" sz="1200" b="1"/>
              <a:t>:</a:t>
            </a:r>
            <a:r>
              <a:rPr lang="ko-KR" altLang="en-US" sz="1200" b="1"/>
              <a:t> </a:t>
            </a:r>
            <a:r>
              <a:rPr lang="en-US" altLang="ko-KR" sz="1200" b="1"/>
              <a:t>https://www.devicemart.co.kr/goods/view?no=1377447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50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국가 통계 포털</a:t>
            </a:r>
            <a:r>
              <a:rPr lang="en-US" altLang="ko-KR"/>
              <a:t>(KOSIS) : https://kosis.kr/statHtml/statHtml.do?orgId=101&amp;tblId=DT_1K31003&amp;vw_cd=MT_ZTITLE&amp;list_id=JG1&amp;scrId=&amp;seqNo=&amp;lang_mode=ko&amp;obj_var_id=&amp;itm_id=&amp;conn_path=K1&amp;path=%25EB%258F%2584%25EC%2586%258C%25EB%25A7%25A4%2520%253E%2520%25EC%2584%259C%25EB%25B9%2584%25EC%258A%25A4%25EC%2597%2585%25EB%258F%2599%25ED%2596%25A5%25EC%25A1%25B0%25EC%2582%25AC%2520%253E%2520%25EC%2586%258C%25EB%25A7%25A4%25ED%258C%2590%25EB%25A7%25A4%25ED%2586%25B5%25EA%25B3%2584%2520%253E%2520%25EC%2586%258C%25EB%25A7%25A4%25ED%258C%2590%25EB%25A7%25A4%25EC%2595%25A1%25EC%2586%258C%25EB%25A7%25A4%25EC%2597%2585%25ED%2583%259C%25EB%25B3%2584%2520%25ED%258C%2590%25EB%25A7%25A4%25EC%2595%25A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81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200" b="1" kern="0" err="1">
                <a:solidFill>
                  <a:srgbClr val="545871"/>
                </a:solidFill>
              </a:rPr>
              <a:t>터치된</a:t>
            </a:r>
            <a:r>
              <a:rPr lang="ko-KR" altLang="en-US" sz="1200" b="1" kern="0">
                <a:solidFill>
                  <a:srgbClr val="545871"/>
                </a:solidFill>
              </a:rPr>
              <a:t> </a:t>
            </a:r>
            <a:r>
              <a:rPr lang="ko-KR" altLang="en-US" sz="1200" b="1" kern="0" err="1">
                <a:solidFill>
                  <a:srgbClr val="545871"/>
                </a:solidFill>
              </a:rPr>
              <a:t>네임택에</a:t>
            </a:r>
            <a:r>
              <a:rPr lang="ko-KR" altLang="en-US" sz="1200" b="1" kern="0">
                <a:solidFill>
                  <a:srgbClr val="545871"/>
                </a:solidFill>
              </a:rPr>
              <a:t> 해당하는 음료에 대한 정보를 </a:t>
            </a:r>
            <a:r>
              <a:rPr lang="ko-KR" altLang="en-US" sz="1200" b="1" kern="0" err="1">
                <a:solidFill>
                  <a:srgbClr val="545871"/>
                </a:solidFill>
              </a:rPr>
              <a:t>라즈베리파이가</a:t>
            </a:r>
            <a:r>
              <a:rPr lang="ko-KR" altLang="en-US" sz="1200" b="1" kern="0">
                <a:solidFill>
                  <a:srgbClr val="545871"/>
                </a:solidFill>
              </a:rPr>
              <a:t> 서버에 요청하고 이를 스피커로 전달</a:t>
            </a:r>
            <a:endParaRPr lang="en-US" altLang="ko-KR" sz="1200" b="1" kern="0">
              <a:solidFill>
                <a:srgbClr val="54587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98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36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142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67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1" i="0">
              <a:solidFill>
                <a:srgbClr val="333333"/>
              </a:solidFill>
              <a:effectLst/>
              <a:latin typeface="Nanum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24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03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09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46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6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한국 경제</a:t>
            </a:r>
            <a:r>
              <a:rPr lang="en-US" altLang="ko-KR"/>
              <a:t>: </a:t>
            </a:r>
            <a:r>
              <a:rPr lang="ko-KR" altLang="en-US"/>
              <a:t>편의점 이용자 일주일에 </a:t>
            </a:r>
            <a:r>
              <a:rPr lang="en-US" altLang="ko-KR"/>
              <a:t>2</a:t>
            </a:r>
            <a:r>
              <a:rPr lang="ko-KR" altLang="en-US"/>
              <a:t>번 이상 이용</a:t>
            </a:r>
            <a:endParaRPr lang="en-US" altLang="ko-KR"/>
          </a:p>
          <a:p>
            <a:r>
              <a:rPr lang="en-US" altLang="ko-KR"/>
              <a:t>https://www.hankyung.com/life/article/2020052649997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07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시각장애인 </a:t>
            </a:r>
            <a:r>
              <a:rPr lang="ko-KR" altLang="en-US" err="1"/>
              <a:t>유튜버</a:t>
            </a:r>
            <a:r>
              <a:rPr lang="ko-KR" altLang="en-US"/>
              <a:t> </a:t>
            </a:r>
            <a:r>
              <a:rPr lang="en-US" altLang="ko-KR"/>
              <a:t>:</a:t>
            </a:r>
          </a:p>
          <a:p>
            <a:r>
              <a:rPr lang="en-US" altLang="ko-KR"/>
              <a:t>https://www.youtube.com/watch?v=fq5xQaWaMO0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13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https://www.kci.go.kr/kciportal/ci/sereArticleSearch/ciSereArtiView.kci?sereArticleSearchBean.artiId=ART001501298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40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팔도</a:t>
            </a:r>
            <a:r>
              <a:rPr lang="en-US" altLang="ko-KR"/>
              <a:t>, </a:t>
            </a:r>
            <a:r>
              <a:rPr lang="ko-KR" altLang="en-US"/>
              <a:t>모든 캔 음료에 </a:t>
            </a:r>
            <a:r>
              <a:rPr lang="en-US" altLang="ko-KR"/>
              <a:t>'</a:t>
            </a:r>
            <a:r>
              <a:rPr lang="ko-KR" altLang="en-US"/>
              <a:t>점자</a:t>
            </a:r>
            <a:r>
              <a:rPr lang="en-US" altLang="ko-KR"/>
              <a:t>' </a:t>
            </a:r>
            <a:r>
              <a:rPr lang="ko-KR" altLang="en-US"/>
              <a:t>표기 실시</a:t>
            </a:r>
          </a:p>
          <a:p>
            <a:r>
              <a:rPr lang="en-US" altLang="ko-KR"/>
              <a:t>http://m.newspim.com/news/view/20140417000225</a:t>
            </a:r>
          </a:p>
          <a:p>
            <a:endParaRPr lang="en-US" altLang="ko-KR"/>
          </a:p>
          <a:p>
            <a:r>
              <a:rPr lang="ko-KR" altLang="en-US" err="1"/>
              <a:t>하이트진로</a:t>
            </a:r>
            <a:r>
              <a:rPr lang="en-US" altLang="ko-KR"/>
              <a:t>, </a:t>
            </a:r>
            <a:r>
              <a:rPr lang="ko-KR" altLang="en-US"/>
              <a:t>시각장애인 위한 점자 표기 소주 </a:t>
            </a:r>
            <a:r>
              <a:rPr lang="ko-KR" altLang="en-US" err="1"/>
              <a:t>페트</a:t>
            </a:r>
            <a:r>
              <a:rPr lang="ko-KR" altLang="en-US"/>
              <a:t> 제품 출시</a:t>
            </a:r>
          </a:p>
          <a:p>
            <a:r>
              <a:rPr lang="en-US" altLang="ko-KR"/>
              <a:t>https://news.mtn.co.kr/v/2017122610493754450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364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시각장애인을 위한 식</a:t>
            </a:r>
            <a:r>
              <a:rPr lang="en-US" altLang="ko-KR"/>
              <a:t>.</a:t>
            </a:r>
            <a:r>
              <a:rPr lang="ko-KR" altLang="en-US"/>
              <a:t>의약품 어플리케이션 제안 논문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21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https://www.hankookilbo.com/News/Read/201904151781082530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2BBA0-A66A-4514-9E90-30A412A34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87D473-1E13-457D-970B-3BBD894F0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F335C7-5FAD-4FA0-B87E-252B5590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7FA82-06BE-4D9B-9B1A-633DBF6E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A75B-4EFB-4522-BFB9-6157E39E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8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26181-774B-4941-8998-1924493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5E5619-BF85-4A60-8076-B5F391C0E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F04FC-2C99-4B36-8E56-FAE1A948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97961-770A-4AF0-87D5-7B827162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6D507-DFC0-4E49-9753-E7452615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00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ACA878-66C7-442B-ABAD-A0531928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E0DCF4-FD8F-47B7-9C30-56AD4EB28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86BDD9-09EA-4DAB-BDD0-8EF3F24A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BF732-DBD2-4B0F-A268-73DD6BA9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12B80-BF39-4BD0-BBDF-522FF3AD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28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6FBC5-100E-45D3-B498-0ADE07FC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F5102-53F6-42FF-A108-68AC59B7A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E64FC-2599-46B2-96E7-D35F502A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FD052-3CCF-47AB-B70D-F2729AAE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F9A61-833F-4B62-A9B9-338B9898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00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48A91-21C2-4873-927A-CB9965B5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2C96C-AABD-4A9D-BCC1-44B5CC9E8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964382-FDC4-4A19-985A-3C8782BB3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DBBB-2188-4981-90C9-93714D239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65BA9-0619-4956-B47C-54CE478C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45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9CA5E-F043-47BE-BB81-655737DE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0923A-67CE-4E17-BAA4-6796DE4CA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107B9B-DA83-4A5B-BF14-203AF747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20B47-6A58-4F21-85E4-0090AFFC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33CCC8-73D1-415B-B225-B222F874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3E7A5B-732B-4C47-BE44-E2CBD707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5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0961C-9721-4522-B3D8-420AFFC6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CC454-87D3-42DF-AA53-8ADC6CE3B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268C7-1348-464E-B565-2374214AF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4F53C-A78C-45DE-B482-7EDC5C8C9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25950E-CE55-4337-96CA-94028BF20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696A31-B279-4923-9D85-F6A83522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B4210D-8FDE-4C5D-9148-72F573D1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3A2D8E-4992-42A0-9878-79C68215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4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DA25A-C3E5-47AC-A7DB-8911A9C0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DF29E-A792-45EE-A09B-4D2CE33D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D2778E-9C2F-40AE-84AE-84AABCC8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2CD344-4C2F-40D5-8AA2-1B80E2A3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1C30A6-8D21-4D00-965B-6DBF2798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B9B54D-5A94-4734-B53D-363072DC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D3F01-06D2-448E-B929-7F23F53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26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010C-613D-4659-92C4-201F6552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9FC5C4-1C39-4C81-BC78-63BFA9D2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BE0380-D977-4F78-A464-31E7E4C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C80325-B647-45AC-9F32-FB8DA2D5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7BEB4F-3F75-4396-825C-7A446B3B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324531-BAC7-4DFD-9CEE-6A4517A9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36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24696-5E7C-4120-A452-156386C0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BBF78F-2A8F-4B69-8AAD-CDBFE42CD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667C6C-D640-4221-A539-8FBAC84CF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8721D6-7308-46ED-ACC1-33EE8C08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0AB51C-BDEE-4B32-A811-67E75D9B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6F658-B39E-45F9-A05D-52EDB7D9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7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436996-B96A-423C-842F-33DEE49F2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7CB00-795E-4965-82B7-E063ECBE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776461-EC5E-417C-9DFA-8634D871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3056F-3E12-4396-A8B6-0AF427707DD9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EBB4B-A6B2-48A6-A97F-AF429F0CE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A1D3A-77C3-4532-BE7D-7DE2CC1D3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95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5.wdp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microsoft.com/office/2007/relationships/hdphoto" Target="../media/hdphoto3.wdp"/><Relationship Id="rId1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life/article/2020052649997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ci.go.kr/kciportal/ci/sereArticleSearch/ciSreArtiView.kci?sereArticleSearchBean.artiId=ART001501298" TargetMode="External"/><Relationship Id="rId4" Type="http://schemas.openxmlformats.org/officeDocument/2006/relationships/hyperlink" Target="https://www.youtube.com/watch?v=fq5xQaWaMO0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.newspim.com/news/view/20140417000225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ankookilbo.com/News/Read/201904151781082530" TargetMode="External"/><Relationship Id="rId4" Type="http://schemas.openxmlformats.org/officeDocument/2006/relationships/hyperlink" Target="https://news.mtn.co.kr/v/2017122610493754450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20465/KIOTS.2016.2.3.01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2019300" y="2455522"/>
            <a:ext cx="8191500" cy="31070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7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019300" y="5562600"/>
            <a:ext cx="8191500" cy="36000"/>
          </a:xfrm>
          <a:prstGeom prst="roundRect">
            <a:avLst>
              <a:gd name="adj" fmla="val 0"/>
            </a:avLst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888CA6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88541" y="4249285"/>
            <a:ext cx="2614446" cy="83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err="1">
                <a:solidFill>
                  <a:prstClr val="black">
                    <a:lumMod val="65000"/>
                    <a:lumOff val="35000"/>
                  </a:prstClr>
                </a:solidFill>
              </a:rPr>
              <a:t>이채민</a:t>
            </a:r>
            <a:endParaRPr lang="en-US" altLang="ko-KR" sz="20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>
                <a:cs typeface="Aharoni" panose="02010803020104030203" pitchFamily="2" charset="-79"/>
              </a:rPr>
              <a:t>201612310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50447" y="4249285"/>
            <a:ext cx="2711356" cy="83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김우진</a:t>
            </a:r>
            <a:endParaRPr lang="en-US" altLang="ko-KR" sz="2000" b="1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>
                <a:cs typeface="Aharoni" panose="02010803020104030203" pitchFamily="2" charset="-79"/>
              </a:rPr>
              <a:t>201512276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2305" y="4256995"/>
            <a:ext cx="2699717" cy="83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</a:rPr>
              <a:t>이유진</a:t>
            </a:r>
            <a:endParaRPr lang="en-US" altLang="ko-KR" sz="20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>
                <a:cs typeface="Aharoni" panose="02010803020104030203" pitchFamily="2" charset="-79"/>
              </a:rPr>
              <a:t>201715198</a:t>
            </a:r>
          </a:p>
        </p:txBody>
      </p:sp>
      <p:sp>
        <p:nvSpPr>
          <p:cNvPr id="52" name="타원 51"/>
          <p:cNvSpPr/>
          <p:nvPr/>
        </p:nvSpPr>
        <p:spPr>
          <a:xfrm>
            <a:off x="3114258" y="3238490"/>
            <a:ext cx="983735" cy="98373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070538" y="3159017"/>
            <a:ext cx="983735" cy="98373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606479" y="3171717"/>
            <a:ext cx="983735" cy="98373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878462" y="2212584"/>
            <a:ext cx="463088" cy="463088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012926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209323" y="829990"/>
            <a:ext cx="7607205" cy="13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err="1">
                <a:solidFill>
                  <a:srgbClr val="545871"/>
                </a:solidFill>
              </a:rPr>
              <a:t>B</a:t>
            </a:r>
            <a:r>
              <a:rPr lang="en-US" altLang="ko-KR" sz="4000" b="1" i="1" kern="0" err="1">
                <a:solidFill>
                  <a:srgbClr val="888CA6"/>
                </a:solidFill>
              </a:rPr>
              <a:t>eYe</a:t>
            </a:r>
            <a:r>
              <a:rPr lang="en-US" altLang="ko-KR" sz="4000" b="1" i="1" kern="0" err="1">
                <a:solidFill>
                  <a:srgbClr val="545871"/>
                </a:solidFill>
              </a:rPr>
              <a:t>rage</a:t>
            </a:r>
            <a:r>
              <a:rPr lang="en-US" altLang="ko-KR" sz="4000" b="1" i="1" kern="0">
                <a:solidFill>
                  <a:srgbClr val="545871"/>
                </a:solidFill>
              </a:rPr>
              <a:t> </a:t>
            </a:r>
            <a:r>
              <a:rPr lang="en-US" altLang="ko-KR" sz="3200" b="1" i="1" kern="0">
                <a:solidFill>
                  <a:srgbClr val="545871"/>
                </a:solidFill>
              </a:rPr>
              <a:t>(</a:t>
            </a:r>
            <a:r>
              <a:rPr lang="ko-KR" altLang="en-US" sz="3200" b="1" i="1" kern="0">
                <a:solidFill>
                  <a:srgbClr val="545871"/>
                </a:solidFill>
              </a:rPr>
              <a:t>연구계획발표</a:t>
            </a:r>
            <a:r>
              <a:rPr lang="en-US" altLang="ko-KR" sz="3200" b="1" i="1" kern="0">
                <a:solidFill>
                  <a:srgbClr val="545871"/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b="1" i="1" kern="0">
                <a:solidFill>
                  <a:srgbClr val="545871"/>
                </a:solidFill>
              </a:rPr>
              <a:t>시각장애인을 위한 편의점 음료 안내 서비스 </a:t>
            </a:r>
            <a:r>
              <a:rPr lang="en-US" altLang="ko-KR" b="1" i="1" kern="0">
                <a:solidFill>
                  <a:srgbClr val="545871"/>
                </a:solidFill>
              </a:rPr>
              <a:t>_ </a:t>
            </a:r>
            <a:r>
              <a:rPr lang="ko-KR" altLang="en-US" b="1" i="1" kern="0">
                <a:solidFill>
                  <a:srgbClr val="545871"/>
                </a:solidFill>
              </a:rPr>
              <a:t>금 </a:t>
            </a:r>
            <a:r>
              <a:rPr lang="en-US" altLang="ko-KR" b="1" i="1" kern="0">
                <a:solidFill>
                  <a:srgbClr val="545871"/>
                </a:solidFill>
              </a:rPr>
              <a:t>8</a:t>
            </a:r>
            <a:r>
              <a:rPr lang="ko-KR" altLang="en-US" b="1" i="1" kern="0">
                <a:solidFill>
                  <a:srgbClr val="545871"/>
                </a:solidFill>
              </a:rPr>
              <a:t>조</a:t>
            </a:r>
            <a:endParaRPr lang="en-US" altLang="ko-KR" b="1" i="1" kern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4"/>
    </mc:Choice>
    <mc:Fallback xmlns="">
      <p:transition spd="slow" advTm="1062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8BB43F-5385-46A6-8677-6F3A5950B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6" y="679745"/>
            <a:ext cx="4668691" cy="296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64848" y="1110686"/>
            <a:ext cx="4481434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 장애인을 위한 앱인 </a:t>
            </a:r>
            <a:r>
              <a:rPr lang="en-US" altLang="ko-KR" sz="2000" b="1" kern="0">
                <a:solidFill>
                  <a:srgbClr val="545871"/>
                </a:solidFill>
              </a:rPr>
              <a:t>‘</a:t>
            </a:r>
            <a:r>
              <a:rPr lang="ko-KR" altLang="en-US" sz="2000" b="1" kern="0" err="1">
                <a:solidFill>
                  <a:srgbClr val="545871"/>
                </a:solidFill>
              </a:rPr>
              <a:t>설리번</a:t>
            </a:r>
            <a:r>
              <a:rPr lang="en-US" altLang="ko-KR" sz="2000" b="1" kern="0">
                <a:solidFill>
                  <a:srgbClr val="545871"/>
                </a:solidFill>
              </a:rPr>
              <a:t>’ </a:t>
            </a:r>
            <a:r>
              <a:rPr lang="ko-KR" altLang="en-US" sz="2000" b="1" kern="0">
                <a:solidFill>
                  <a:srgbClr val="545871"/>
                </a:solidFill>
              </a:rPr>
              <a:t>은 어떤 글자를 인식해 화면에 비친 문자를 읽어주거나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화면에 비친 물체를 묘사해준다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F239F-1518-4607-9AD5-C8538120436F}"/>
              </a:ext>
            </a:extLst>
          </p:cNvPr>
          <p:cNvSpPr/>
          <p:nvPr/>
        </p:nvSpPr>
        <p:spPr>
          <a:xfrm>
            <a:off x="1264848" y="3450981"/>
            <a:ext cx="448143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문제점</a:t>
            </a:r>
            <a:endParaRPr lang="en-US" altLang="ko-KR" sz="2800" b="1" kern="0">
              <a:solidFill>
                <a:srgbClr val="545871"/>
              </a:solidFill>
            </a:endParaRPr>
          </a:p>
        </p:txBody>
      </p:sp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A8E1DD1-39B4-4B8B-BBF4-B64CBE8F2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67" y="3738463"/>
            <a:ext cx="4165890" cy="268863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D04273-99A3-4FA0-B418-2172BA1E2447}"/>
              </a:ext>
            </a:extLst>
          </p:cNvPr>
          <p:cNvSpPr/>
          <p:nvPr/>
        </p:nvSpPr>
        <p:spPr>
          <a:xfrm>
            <a:off x="1264848" y="4165812"/>
            <a:ext cx="4837104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물체나 문자 또는 바코드를 정확하게 핸드폰 카메라에 비춰야 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  <a:r>
              <a:rPr lang="ko-KR" altLang="en-US" sz="2000" b="1" kern="0">
                <a:solidFill>
                  <a:srgbClr val="545871"/>
                </a:solidFill>
              </a:rPr>
              <a:t> 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 장애인은 핸드폰 카메라 이용에 어려움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73A37128-9AAA-457A-B6D2-AAE37E667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73036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05"/>
    </mc:Choice>
    <mc:Fallback xmlns="">
      <p:transition spd="slow" advTm="2760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AD9D77-5D35-4469-B08F-EC4BD3C3755A}"/>
              </a:ext>
            </a:extLst>
          </p:cNvPr>
          <p:cNvSpPr/>
          <p:nvPr/>
        </p:nvSpPr>
        <p:spPr>
          <a:xfrm>
            <a:off x="8263638" y="1037170"/>
            <a:ext cx="3350185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소외계층의 일부인 시각장애인의 스마트폰 사용을 음성을 통해 보다 편리하게 사용하는데 목적이 있음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30CD7F-87EF-4B38-9098-64DCFE27C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63" y="1037170"/>
            <a:ext cx="6807066" cy="2943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B33D93-7D04-431B-9667-9241FFAD8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813" y="4058206"/>
            <a:ext cx="4473771" cy="2725401"/>
          </a:xfrm>
          <a:prstGeom prst="rect">
            <a:avLst/>
          </a:prstGeom>
        </p:spPr>
      </p:pic>
      <p:sp>
        <p:nvSpPr>
          <p:cNvPr id="31" name="Straight Connector 33">
            <a:extLst>
              <a:ext uri="{FF2B5EF4-FFF2-40B4-BE49-F238E27FC236}">
                <a16:creationId xmlns:a16="http://schemas.microsoft.com/office/drawing/2014/main" id="{2DE60DA0-AFB9-4BA2-A2B4-1CF4996AF70D}"/>
              </a:ext>
            </a:extLst>
          </p:cNvPr>
          <p:cNvSpPr/>
          <p:nvPr/>
        </p:nvSpPr>
        <p:spPr>
          <a:xfrm flipV="1">
            <a:off x="1954278" y="1355391"/>
            <a:ext cx="5498082" cy="0"/>
          </a:xfrm>
          <a:prstGeom prst="line">
            <a:avLst/>
          </a:prstGeom>
          <a:solidFill>
            <a:srgbClr val="FFFC00">
              <a:alpha val="5000"/>
            </a:srgbClr>
          </a:solidFill>
          <a:ln w="508000">
            <a:solidFill>
              <a:srgbClr val="FFFC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FFFC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723B21-0B0E-4267-A293-DF80E89E8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926" y="4054893"/>
            <a:ext cx="3872239" cy="2662656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14356DBB-B69B-4D5C-89DA-3A31A4413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0142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59"/>
    </mc:Choice>
    <mc:Fallback xmlns="">
      <p:transition spd="slow" advTm="7405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30613" y="1520347"/>
            <a:ext cx="4481434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시각장애인을 위한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객체 위치 정보 안내 장치 및 방법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35C50A-6B6A-4AF5-B9FE-6B9C0659B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955" y="703862"/>
            <a:ext cx="4618122" cy="5546812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5982FB6A-DEDD-4471-A7EE-B36B688A2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8569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51"/>
    </mc:Choice>
    <mc:Fallback xmlns="">
      <p:transition spd="slow" advTm="404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30613" y="1520347"/>
            <a:ext cx="4481434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단일 카메라 영상 기반의 객체 거리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및  위치 추정 장치 특허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AC3E6C-EEB2-434E-AEFA-0E6C079BC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93" y="778579"/>
            <a:ext cx="5454707" cy="56622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6A5B92-30A9-4496-A6EC-1A425ABC2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174" y="2718369"/>
            <a:ext cx="2210108" cy="3724795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938DA60A-5690-4E57-AE60-ADF8770A3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399499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71"/>
    </mc:Choice>
    <mc:Fallback xmlns="">
      <p:transition spd="slow" advTm="4277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30613" y="1520347"/>
            <a:ext cx="4481434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Spring Boot</a:t>
            </a:r>
            <a:r>
              <a:rPr lang="ko-KR" altLang="en-US" sz="2000" b="1" kern="0">
                <a:solidFill>
                  <a:srgbClr val="545871"/>
                </a:solidFill>
              </a:rPr>
              <a:t>를 활용한 웹 기반 프로젝트 관리 시스템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9080A4A-93A9-4A49-BD88-19F638333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55" y="703862"/>
            <a:ext cx="5075360" cy="574597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9B6EC5-A2CE-4EA9-91BD-EE1423D125D1}"/>
              </a:ext>
            </a:extLst>
          </p:cNvPr>
          <p:cNvSpPr/>
          <p:nvPr/>
        </p:nvSpPr>
        <p:spPr>
          <a:xfrm>
            <a:off x="1258896" y="2659045"/>
            <a:ext cx="2366881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웹 서버를 구축하여 관리자가 음료 정보를 손쉽게 수정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관리 할 수 있다는 장점이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6AEA5-0D6D-40BC-BDD2-B9876BAD6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32" y="2799210"/>
            <a:ext cx="2392403" cy="3650630"/>
          </a:xfrm>
          <a:prstGeom prst="rect">
            <a:avLst/>
          </a:prstGeom>
        </p:spPr>
      </p:pic>
      <p:sp>
        <p:nvSpPr>
          <p:cNvPr id="31" name="Rectangle 1">
            <a:extLst>
              <a:ext uri="{FF2B5EF4-FFF2-40B4-BE49-F238E27FC236}">
                <a16:creationId xmlns:a16="http://schemas.microsoft.com/office/drawing/2014/main" id="{9BD0EA27-1D7A-4667-9227-BAC28C217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3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16"/>
    </mc:Choice>
    <mc:Fallback xmlns="">
      <p:transition spd="slow" advTm="868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개선사항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4B397C-108F-433D-9E2A-B2C44F8DCCFE}"/>
              </a:ext>
            </a:extLst>
          </p:cNvPr>
          <p:cNvSpPr/>
          <p:nvPr/>
        </p:nvSpPr>
        <p:spPr>
          <a:xfrm>
            <a:off x="1762812" y="1110580"/>
            <a:ext cx="1001536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일반적인 사람들에게 편의점이란 평균적으로 주 </a:t>
            </a:r>
            <a:r>
              <a:rPr lang="en-US" altLang="ko-KR" sz="2000" b="1" kern="0">
                <a:solidFill>
                  <a:srgbClr val="545871"/>
                </a:solidFill>
              </a:rPr>
              <a:t>2.6</a:t>
            </a:r>
            <a:r>
              <a:rPr lang="ko-KR" altLang="en-US" sz="2000" b="1" kern="0">
                <a:solidFill>
                  <a:srgbClr val="545871"/>
                </a:solidFill>
              </a:rPr>
              <a:t>회 방문에 이를 만큼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익숙하고 자주 이용하는 공간이며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이에 따라 편의점 매출은 지속적으로 증가하고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65349F6-C5D7-43B4-8BD3-2F0A11573F23}"/>
              </a:ext>
            </a:extLst>
          </p:cNvPr>
          <p:cNvSpPr/>
          <p:nvPr/>
        </p:nvSpPr>
        <p:spPr>
          <a:xfrm>
            <a:off x="1634281" y="1352377"/>
            <a:ext cx="128531" cy="1261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5255CE-D101-4731-BA8E-04E5C8BB2B91}"/>
              </a:ext>
            </a:extLst>
          </p:cNvPr>
          <p:cNvSpPr/>
          <p:nvPr/>
        </p:nvSpPr>
        <p:spPr>
          <a:xfrm>
            <a:off x="1634281" y="2080570"/>
            <a:ext cx="8897844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하지만 시각장애인에게 편의점의 이용은 많은 어려움이 따르는 장소이기에 이러한 문제점을 해결하고자 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508094-3D0C-46CF-8058-0FBF23269D84}"/>
              </a:ext>
            </a:extLst>
          </p:cNvPr>
          <p:cNvSpPr/>
          <p:nvPr/>
        </p:nvSpPr>
        <p:spPr>
          <a:xfrm>
            <a:off x="1762812" y="3582677"/>
            <a:ext cx="1001536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이미지 검색을 통해 정보를 안내하는 시스템은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한 이미지에 여러 정보가 있을 경우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이용자가 원하는 정보만을 제공하는데 어려움이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1109AF-EB21-49A7-9B05-540B5F8C89ED}"/>
              </a:ext>
            </a:extLst>
          </p:cNvPr>
          <p:cNvSpPr/>
          <p:nvPr/>
        </p:nvSpPr>
        <p:spPr>
          <a:xfrm>
            <a:off x="1634281" y="3824474"/>
            <a:ext cx="128531" cy="1261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A756D3-75EE-405C-A102-2A988663BB6B}"/>
              </a:ext>
            </a:extLst>
          </p:cNvPr>
          <p:cNvSpPr/>
          <p:nvPr/>
        </p:nvSpPr>
        <p:spPr>
          <a:xfrm>
            <a:off x="1634281" y="4436660"/>
            <a:ext cx="6397772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손가락으로 해당 물체를 지목하면 지목한 물체에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대한 정보를 알려주는 시스템을 개발한다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ECF569-E6E1-49CC-B4F5-4509E3BF84B9}"/>
              </a:ext>
            </a:extLst>
          </p:cNvPr>
          <p:cNvSpPr/>
          <p:nvPr/>
        </p:nvSpPr>
        <p:spPr>
          <a:xfrm>
            <a:off x="1634281" y="5392819"/>
            <a:ext cx="1001536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편의점 냉장고 문 밖에서 와 문을 열었을 때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두 가지를 상정해 시스템을 개발한다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E75DF4FA-B925-44D3-88D2-B604CB62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27"/>
    </mc:Choice>
    <mc:Fallback xmlns="">
      <p:transition spd="slow" advTm="5882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개선사항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508094-3D0C-46CF-8058-0FBF23269D84}"/>
              </a:ext>
            </a:extLst>
          </p:cNvPr>
          <p:cNvSpPr/>
          <p:nvPr/>
        </p:nvSpPr>
        <p:spPr>
          <a:xfrm>
            <a:off x="1762812" y="1102568"/>
            <a:ext cx="1001536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편의점에 들어온 이후에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여러 시스템을 통해 원하는 음료를 찾는 것은 너무 오랜 시간이 소요된다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1109AF-EB21-49A7-9B05-540B5F8C89ED}"/>
              </a:ext>
            </a:extLst>
          </p:cNvPr>
          <p:cNvSpPr/>
          <p:nvPr/>
        </p:nvSpPr>
        <p:spPr>
          <a:xfrm>
            <a:off x="1634281" y="1344365"/>
            <a:ext cx="128531" cy="1261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300F85-010A-4334-A3BC-C93C0FB249EC}"/>
              </a:ext>
            </a:extLst>
          </p:cNvPr>
          <p:cNvSpPr/>
          <p:nvPr/>
        </p:nvSpPr>
        <p:spPr>
          <a:xfrm>
            <a:off x="1634281" y="1956551"/>
            <a:ext cx="8496038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편의점 들어오기 전 외부에서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어플리케이션을 통해 편의점내 음료의 배치에 대한 정보를 제공</a:t>
            </a:r>
            <a:r>
              <a:rPr lang="en-US" altLang="ko-KR" sz="2000" b="1" kern="0">
                <a:solidFill>
                  <a:srgbClr val="545871"/>
                </a:solidFill>
              </a:rPr>
              <a:t>,</a:t>
            </a:r>
            <a:r>
              <a:rPr lang="ko-KR" altLang="en-US" sz="2000" b="1" kern="0">
                <a:solidFill>
                  <a:srgbClr val="545871"/>
                </a:solidFill>
              </a:rPr>
              <a:t> 시각장애인이 대략적인 위치정보를 얻게 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A4BAD340-8D9A-4D5E-88C5-A66328478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45"/>
    </mc:Choice>
    <mc:Fallback xmlns="">
      <p:transition spd="slow" advTm="296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A31C6-108D-49E4-9641-711D302469E2}"/>
              </a:ext>
            </a:extLst>
          </p:cNvPr>
          <p:cNvSpPr txBox="1"/>
          <p:nvPr/>
        </p:nvSpPr>
        <p:spPr>
          <a:xfrm>
            <a:off x="3647375" y="484096"/>
            <a:ext cx="340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+mj-lt"/>
              </a:rPr>
              <a:t>1. </a:t>
            </a:r>
            <a:r>
              <a:rPr lang="ko-KR" altLang="en-US" sz="2000" b="1">
                <a:latin typeface="+mj-lt"/>
              </a:rPr>
              <a:t>안드로이드 어플리케이션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0BCE12-B881-44C4-BCE6-A6FABA620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36" y="1428827"/>
            <a:ext cx="5067744" cy="5067744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3BB66ABA-AFB2-4ED4-942E-D03955720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4EDC-1403-4E6C-A1C7-99F062E42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33" b="93011" l="7958" r="89390">
                        <a14:foregroundMark x1="7958" y1="35753" x2="7958" y2="35753"/>
                        <a14:foregroundMark x1="52255" y1="26344" x2="52255" y2="26344"/>
                        <a14:foregroundMark x1="53050" y1="21237" x2="53050" y2="21237"/>
                        <a14:foregroundMark x1="55172" y1="13710" x2="55172" y2="13710"/>
                        <a14:foregroundMark x1="60743" y1="12903" x2="56233" y2="30376"/>
                        <a14:foregroundMark x1="56233" y1="30376" x2="29443" y2="31989"/>
                        <a14:foregroundMark x1="56233" y1="21237" x2="44297" y2="27688"/>
                        <a14:foregroundMark x1="44297" y1="27688" x2="40053" y2="32258"/>
                        <a14:foregroundMark x1="39257" y1="48656" x2="38727" y2="60484"/>
                        <a14:foregroundMark x1="43236" y1="48925" x2="75332" y2="36828"/>
                        <a14:foregroundMark x1="75332" y1="36828" x2="67905" y2="37097"/>
                        <a14:foregroundMark x1="67639" y1="37097" x2="66578" y2="45430"/>
                        <a14:foregroundMark x1="61804" y1="46774" x2="64191" y2="33871"/>
                        <a14:foregroundMark x1="65517" y1="39247" x2="49072" y2="24731"/>
                        <a14:foregroundMark x1="37931" y1="19624" x2="29708" y2="33333"/>
                        <a14:foregroundMark x1="29708" y1="33333" x2="30239" y2="44355"/>
                        <a14:foregroundMark x1="25199" y1="29301" x2="14058" y2="33602"/>
                        <a14:foregroundMark x1="8488" y1="36290" x2="8488" y2="36290"/>
                        <a14:foregroundMark x1="11141" y1="39247" x2="27851" y2="44624"/>
                        <a14:foregroundMark x1="84350" y1="29301" x2="84350" y2="29301"/>
                        <a14:foregroundMark x1="74005" y1="27957" x2="65517" y2="16667"/>
                        <a14:foregroundMark x1="65517" y1="16667" x2="65517" y2="14516"/>
                        <a14:foregroundMark x1="75597" y1="32258" x2="75597" y2="32258"/>
                        <a14:foregroundMark x1="76658" y1="31989" x2="41379" y2="42742"/>
                        <a14:foregroundMark x1="41379" y1="42742" x2="56764" y2="43011"/>
                        <a14:foregroundMark x1="56764" y1="43011" x2="31300" y2="46774"/>
                        <a14:foregroundMark x1="31300" y1="46774" x2="72944" y2="36828"/>
                        <a14:foregroundMark x1="72944" y1="36828" x2="85146" y2="30108"/>
                        <a14:foregroundMark x1="85146" y1="30108" x2="75597" y2="18817"/>
                        <a14:foregroundMark x1="75597" y1="18817" x2="82228" y2="31183"/>
                        <a14:foregroundMark x1="82228" y1="31183" x2="57029" y2="11828"/>
                        <a14:foregroundMark x1="57029" y1="11828" x2="41645" y2="15591"/>
                        <a14:foregroundMark x1="38462" y1="90323" x2="38462" y2="90323"/>
                        <a14:foregroundMark x1="39788" y1="93011" x2="39788" y2="93011"/>
                        <a14:foregroundMark x1="89125" y1="48387" x2="89125" y2="48387"/>
                        <a14:foregroundMark x1="57560" y1="8333" x2="57560" y2="8333"/>
                        <a14:foregroundMark x1="16711" y1="39247" x2="16711" y2="39247"/>
                        <a14:foregroundMark x1="62069" y1="47043" x2="62069" y2="47043"/>
                        <a14:foregroundMark x1="61008" y1="45968" x2="61008" y2="459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3896" y="1219938"/>
            <a:ext cx="3886957" cy="38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4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41"/>
    </mc:Choice>
    <mc:Fallback xmlns="">
      <p:transition spd="slow" advTm="6494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33B1E6B-7F2D-48E3-829A-30B545E7C664}"/>
              </a:ext>
            </a:extLst>
          </p:cNvPr>
          <p:cNvSpPr txBox="1"/>
          <p:nvPr/>
        </p:nvSpPr>
        <p:spPr>
          <a:xfrm>
            <a:off x="3887330" y="4256425"/>
            <a:ext cx="8537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75cm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CF1DB67-B7B4-47EB-8408-8FCDA466E976}"/>
              </a:ext>
            </a:extLst>
          </p:cNvPr>
          <p:cNvSpPr txBox="1"/>
          <p:nvPr/>
        </p:nvSpPr>
        <p:spPr>
          <a:xfrm>
            <a:off x="3881134" y="1917955"/>
            <a:ext cx="798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10cm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90" name="정육면체 89">
            <a:extLst>
              <a:ext uri="{FF2B5EF4-FFF2-40B4-BE49-F238E27FC236}">
                <a16:creationId xmlns:a16="http://schemas.microsoft.com/office/drawing/2014/main" id="{C399B489-80A0-4A9F-A88F-F3B5ED8E381B}"/>
              </a:ext>
            </a:extLst>
          </p:cNvPr>
          <p:cNvSpPr/>
          <p:nvPr/>
        </p:nvSpPr>
        <p:spPr>
          <a:xfrm>
            <a:off x="5067805" y="1493575"/>
            <a:ext cx="3443547" cy="5136642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68BC64A-E3A9-484F-9496-8DB46A1532A8}"/>
              </a:ext>
            </a:extLst>
          </p:cNvPr>
          <p:cNvSpPr/>
          <p:nvPr/>
        </p:nvSpPr>
        <p:spPr>
          <a:xfrm>
            <a:off x="5261088" y="2842516"/>
            <a:ext cx="2126182" cy="3521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2FAF348-6175-4456-BDFF-8F3DDFA094F2}"/>
              </a:ext>
            </a:extLst>
          </p:cNvPr>
          <p:cNvSpPr/>
          <p:nvPr/>
        </p:nvSpPr>
        <p:spPr>
          <a:xfrm>
            <a:off x="5281390" y="3445218"/>
            <a:ext cx="2078331" cy="384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원통형 92">
            <a:extLst>
              <a:ext uri="{FF2B5EF4-FFF2-40B4-BE49-F238E27FC236}">
                <a16:creationId xmlns:a16="http://schemas.microsoft.com/office/drawing/2014/main" id="{9B08DC0D-043C-466A-8440-BC2E8394D9DB}"/>
              </a:ext>
            </a:extLst>
          </p:cNvPr>
          <p:cNvSpPr/>
          <p:nvPr/>
        </p:nvSpPr>
        <p:spPr>
          <a:xfrm>
            <a:off x="5391093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통형 93">
            <a:extLst>
              <a:ext uri="{FF2B5EF4-FFF2-40B4-BE49-F238E27FC236}">
                <a16:creationId xmlns:a16="http://schemas.microsoft.com/office/drawing/2014/main" id="{0B44B852-DFC4-41F4-A1DE-874D4B94D8CB}"/>
              </a:ext>
            </a:extLst>
          </p:cNvPr>
          <p:cNvSpPr/>
          <p:nvPr/>
        </p:nvSpPr>
        <p:spPr>
          <a:xfrm>
            <a:off x="5871970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원통형 94">
            <a:extLst>
              <a:ext uri="{FF2B5EF4-FFF2-40B4-BE49-F238E27FC236}">
                <a16:creationId xmlns:a16="http://schemas.microsoft.com/office/drawing/2014/main" id="{2D476C3C-0E4F-443B-8BC2-F32ED54B0877}"/>
              </a:ext>
            </a:extLst>
          </p:cNvPr>
          <p:cNvSpPr/>
          <p:nvPr/>
        </p:nvSpPr>
        <p:spPr>
          <a:xfrm>
            <a:off x="6379565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원통형 95">
            <a:extLst>
              <a:ext uri="{FF2B5EF4-FFF2-40B4-BE49-F238E27FC236}">
                <a16:creationId xmlns:a16="http://schemas.microsoft.com/office/drawing/2014/main" id="{A85925FD-93DC-4B98-BEAF-0C739DB84951}"/>
              </a:ext>
            </a:extLst>
          </p:cNvPr>
          <p:cNvSpPr/>
          <p:nvPr/>
        </p:nvSpPr>
        <p:spPr>
          <a:xfrm>
            <a:off x="6887159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B6DB67-DAE7-4609-BBE1-2C811A5E2132}"/>
              </a:ext>
            </a:extLst>
          </p:cNvPr>
          <p:cNvSpPr/>
          <p:nvPr/>
        </p:nvSpPr>
        <p:spPr>
          <a:xfrm>
            <a:off x="5285014" y="4208257"/>
            <a:ext cx="2078331" cy="384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원통형 97">
            <a:extLst>
              <a:ext uri="{FF2B5EF4-FFF2-40B4-BE49-F238E27FC236}">
                <a16:creationId xmlns:a16="http://schemas.microsoft.com/office/drawing/2014/main" id="{F4AD2C85-630E-4520-9F17-D70ABBBD6D8B}"/>
              </a:ext>
            </a:extLst>
          </p:cNvPr>
          <p:cNvSpPr/>
          <p:nvPr/>
        </p:nvSpPr>
        <p:spPr>
          <a:xfrm>
            <a:off x="5391093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원통형 98">
            <a:extLst>
              <a:ext uri="{FF2B5EF4-FFF2-40B4-BE49-F238E27FC236}">
                <a16:creationId xmlns:a16="http://schemas.microsoft.com/office/drawing/2014/main" id="{6CE8B6B5-6E28-470C-893C-A5045277C31C}"/>
              </a:ext>
            </a:extLst>
          </p:cNvPr>
          <p:cNvSpPr/>
          <p:nvPr/>
        </p:nvSpPr>
        <p:spPr>
          <a:xfrm>
            <a:off x="5871970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원통형 99">
            <a:extLst>
              <a:ext uri="{FF2B5EF4-FFF2-40B4-BE49-F238E27FC236}">
                <a16:creationId xmlns:a16="http://schemas.microsoft.com/office/drawing/2014/main" id="{16BC1641-D317-4E89-AE31-433EB8E49604}"/>
              </a:ext>
            </a:extLst>
          </p:cNvPr>
          <p:cNvSpPr/>
          <p:nvPr/>
        </p:nvSpPr>
        <p:spPr>
          <a:xfrm>
            <a:off x="6379565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원통형 100">
            <a:extLst>
              <a:ext uri="{FF2B5EF4-FFF2-40B4-BE49-F238E27FC236}">
                <a16:creationId xmlns:a16="http://schemas.microsoft.com/office/drawing/2014/main" id="{47EBF9F4-ACB0-4545-8899-C33EADD658D3}"/>
              </a:ext>
            </a:extLst>
          </p:cNvPr>
          <p:cNvSpPr/>
          <p:nvPr/>
        </p:nvSpPr>
        <p:spPr>
          <a:xfrm>
            <a:off x="6887159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3875F66-06E9-4FF2-A514-1716FA3DE3A4}"/>
              </a:ext>
            </a:extLst>
          </p:cNvPr>
          <p:cNvSpPr/>
          <p:nvPr/>
        </p:nvSpPr>
        <p:spPr>
          <a:xfrm>
            <a:off x="5285014" y="4965153"/>
            <a:ext cx="2078331" cy="384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원통형 102">
            <a:extLst>
              <a:ext uri="{FF2B5EF4-FFF2-40B4-BE49-F238E27FC236}">
                <a16:creationId xmlns:a16="http://schemas.microsoft.com/office/drawing/2014/main" id="{9DFCDC45-DDBA-4B70-99B0-9E1993A61D62}"/>
              </a:ext>
            </a:extLst>
          </p:cNvPr>
          <p:cNvSpPr/>
          <p:nvPr/>
        </p:nvSpPr>
        <p:spPr>
          <a:xfrm>
            <a:off x="5391093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원통형 103">
            <a:extLst>
              <a:ext uri="{FF2B5EF4-FFF2-40B4-BE49-F238E27FC236}">
                <a16:creationId xmlns:a16="http://schemas.microsoft.com/office/drawing/2014/main" id="{D3F3FF62-0D2E-4110-B8A5-CD9C8A4A8607}"/>
              </a:ext>
            </a:extLst>
          </p:cNvPr>
          <p:cNvSpPr/>
          <p:nvPr/>
        </p:nvSpPr>
        <p:spPr>
          <a:xfrm>
            <a:off x="5871970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원통형 104">
            <a:extLst>
              <a:ext uri="{FF2B5EF4-FFF2-40B4-BE49-F238E27FC236}">
                <a16:creationId xmlns:a16="http://schemas.microsoft.com/office/drawing/2014/main" id="{F2F28419-0147-4935-8FB1-99B3BFA1D18F}"/>
              </a:ext>
            </a:extLst>
          </p:cNvPr>
          <p:cNvSpPr/>
          <p:nvPr/>
        </p:nvSpPr>
        <p:spPr>
          <a:xfrm>
            <a:off x="6379565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원통형 105">
            <a:extLst>
              <a:ext uri="{FF2B5EF4-FFF2-40B4-BE49-F238E27FC236}">
                <a16:creationId xmlns:a16="http://schemas.microsoft.com/office/drawing/2014/main" id="{B023C1AE-5376-4522-A529-A4E616B7954C}"/>
              </a:ext>
            </a:extLst>
          </p:cNvPr>
          <p:cNvSpPr/>
          <p:nvPr/>
        </p:nvSpPr>
        <p:spPr>
          <a:xfrm>
            <a:off x="6887159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CB8F9B3-A182-48F5-9723-9CDFCB1D4586}"/>
              </a:ext>
            </a:extLst>
          </p:cNvPr>
          <p:cNvSpPr/>
          <p:nvPr/>
        </p:nvSpPr>
        <p:spPr>
          <a:xfrm>
            <a:off x="5285015" y="5719560"/>
            <a:ext cx="2078116" cy="3839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원통형 107">
            <a:extLst>
              <a:ext uri="{FF2B5EF4-FFF2-40B4-BE49-F238E27FC236}">
                <a16:creationId xmlns:a16="http://schemas.microsoft.com/office/drawing/2014/main" id="{C8963039-D0E8-4023-B29C-59ECD7415E27}"/>
              </a:ext>
            </a:extLst>
          </p:cNvPr>
          <p:cNvSpPr/>
          <p:nvPr/>
        </p:nvSpPr>
        <p:spPr>
          <a:xfrm>
            <a:off x="5391094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원통형 108">
            <a:extLst>
              <a:ext uri="{FF2B5EF4-FFF2-40B4-BE49-F238E27FC236}">
                <a16:creationId xmlns:a16="http://schemas.microsoft.com/office/drawing/2014/main" id="{44841472-D5ED-470E-9086-0CC40143080B}"/>
              </a:ext>
            </a:extLst>
          </p:cNvPr>
          <p:cNvSpPr/>
          <p:nvPr/>
        </p:nvSpPr>
        <p:spPr>
          <a:xfrm>
            <a:off x="5871971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원통형 109">
            <a:extLst>
              <a:ext uri="{FF2B5EF4-FFF2-40B4-BE49-F238E27FC236}">
                <a16:creationId xmlns:a16="http://schemas.microsoft.com/office/drawing/2014/main" id="{736BF226-598C-4716-AF1B-7CF7DEE469EF}"/>
              </a:ext>
            </a:extLst>
          </p:cNvPr>
          <p:cNvSpPr/>
          <p:nvPr/>
        </p:nvSpPr>
        <p:spPr>
          <a:xfrm>
            <a:off x="6379566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원통형 110">
            <a:extLst>
              <a:ext uri="{FF2B5EF4-FFF2-40B4-BE49-F238E27FC236}">
                <a16:creationId xmlns:a16="http://schemas.microsoft.com/office/drawing/2014/main" id="{F9F9A236-D92D-4EBF-8A31-C8162716C704}"/>
              </a:ext>
            </a:extLst>
          </p:cNvPr>
          <p:cNvSpPr/>
          <p:nvPr/>
        </p:nvSpPr>
        <p:spPr>
          <a:xfrm>
            <a:off x="6887160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" name="Picture 2" descr="유리 일러스트 및 클립아트. 1,142,160 유리 저작권에 구애 받지 않는 일러스트와 그림은 수천 명의 스톡 벡터 EPS 클립아트  그래픽 디자이너를 통해 검색할 수 있습니다.">
            <a:extLst>
              <a:ext uri="{FF2B5EF4-FFF2-40B4-BE49-F238E27FC236}">
                <a16:creationId xmlns:a16="http://schemas.microsoft.com/office/drawing/2014/main" id="{CBEB3348-235A-4312-93CA-9EBCD6F58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4" t="9348" r="17162" b="18310"/>
          <a:stretch/>
        </p:blipFill>
        <p:spPr bwMode="auto">
          <a:xfrm>
            <a:off x="5199827" y="2784097"/>
            <a:ext cx="2170218" cy="3604109"/>
          </a:xfrm>
          <a:prstGeom prst="rect">
            <a:avLst/>
          </a:prstGeom>
          <a:noFill/>
          <a:ln>
            <a:solidFill>
              <a:srgbClr val="DCE1E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원통형 112">
            <a:extLst>
              <a:ext uri="{FF2B5EF4-FFF2-40B4-BE49-F238E27FC236}">
                <a16:creationId xmlns:a16="http://schemas.microsoft.com/office/drawing/2014/main" id="{517C1783-E0BC-4B7C-97BB-285183339675}"/>
              </a:ext>
            </a:extLst>
          </p:cNvPr>
          <p:cNvSpPr/>
          <p:nvPr/>
        </p:nvSpPr>
        <p:spPr>
          <a:xfrm>
            <a:off x="7323665" y="2790220"/>
            <a:ext cx="103288" cy="3604109"/>
          </a:xfrm>
          <a:prstGeom prst="can">
            <a:avLst/>
          </a:prstGeom>
          <a:solidFill>
            <a:srgbClr val="E5E8E9"/>
          </a:solidFill>
          <a:ln w="19050">
            <a:solidFill>
              <a:srgbClr val="E1E6E6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Picture 6" descr="스테인레스 이지경첩 - 철물로">
            <a:extLst>
              <a:ext uri="{FF2B5EF4-FFF2-40B4-BE49-F238E27FC236}">
                <a16:creationId xmlns:a16="http://schemas.microsoft.com/office/drawing/2014/main" id="{5D246C94-6605-4349-B2F9-5417B8E6C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7" r="9536"/>
          <a:stretch/>
        </p:blipFill>
        <p:spPr bwMode="auto">
          <a:xfrm rot="9479759">
            <a:off x="7221278" y="3493326"/>
            <a:ext cx="343812" cy="44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스테인레스 이지경첩 - 철물로">
            <a:extLst>
              <a:ext uri="{FF2B5EF4-FFF2-40B4-BE49-F238E27FC236}">
                <a16:creationId xmlns:a16="http://schemas.microsoft.com/office/drawing/2014/main" id="{31AB7081-87DD-48F7-A544-C9843C3D2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7" r="9536"/>
          <a:stretch/>
        </p:blipFill>
        <p:spPr bwMode="auto">
          <a:xfrm rot="9479759">
            <a:off x="7255046" y="5262150"/>
            <a:ext cx="343812" cy="44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정육면체 115">
            <a:extLst>
              <a:ext uri="{FF2B5EF4-FFF2-40B4-BE49-F238E27FC236}">
                <a16:creationId xmlns:a16="http://schemas.microsoft.com/office/drawing/2014/main" id="{45576DBF-4D76-435C-9D1B-B69F2B40271C}"/>
              </a:ext>
            </a:extLst>
          </p:cNvPr>
          <p:cNvSpPr/>
          <p:nvPr/>
        </p:nvSpPr>
        <p:spPr>
          <a:xfrm>
            <a:off x="5067805" y="1000884"/>
            <a:ext cx="3443547" cy="1352668"/>
          </a:xfrm>
          <a:prstGeom prst="cube">
            <a:avLst>
              <a:gd name="adj" fmla="val 64819"/>
            </a:avLst>
          </a:prstGeom>
          <a:solidFill>
            <a:srgbClr val="C9C9C9"/>
          </a:solidFill>
          <a:ln w="5715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Picture 10" descr="원형 구멍이 스피커 그릴 패턴 (질감), 사실적인 그림자와 빛 배경에 사용자 인터페이스 (UI), 애플리케이션 (응용 프로그램) 및  프레 젠 테이션 흰색 기술의 응용 프로그램 아이콘 (버튼) 템플릿. 로열티 무료 사진, 그림, 이미지">
            <a:extLst>
              <a:ext uri="{FF2B5EF4-FFF2-40B4-BE49-F238E27FC236}">
                <a16:creationId xmlns:a16="http://schemas.microsoft.com/office/drawing/2014/main" id="{CEA2BA71-9ECC-4756-B0E5-E51727407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0" t="24325" r="22830" b="24325"/>
          <a:stretch/>
        </p:blipFill>
        <p:spPr bwMode="auto">
          <a:xfrm>
            <a:off x="6198627" y="1963135"/>
            <a:ext cx="324435" cy="31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타원 117">
            <a:extLst>
              <a:ext uri="{FF2B5EF4-FFF2-40B4-BE49-F238E27FC236}">
                <a16:creationId xmlns:a16="http://schemas.microsoft.com/office/drawing/2014/main" id="{4DCC1A08-8188-4B6B-B5C3-3EA8BB3CA4F0}"/>
              </a:ext>
            </a:extLst>
          </p:cNvPr>
          <p:cNvSpPr/>
          <p:nvPr/>
        </p:nvSpPr>
        <p:spPr>
          <a:xfrm>
            <a:off x="7376390" y="2121397"/>
            <a:ext cx="165490" cy="160985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89D49E1-C9A2-4884-966A-FC9D674CDE05}"/>
              </a:ext>
            </a:extLst>
          </p:cNvPr>
          <p:cNvSpPr/>
          <p:nvPr/>
        </p:nvSpPr>
        <p:spPr>
          <a:xfrm>
            <a:off x="5150448" y="2121397"/>
            <a:ext cx="165490" cy="160985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7061A572-1F56-4691-ACEA-E85AF15351A1}"/>
              </a:ext>
            </a:extLst>
          </p:cNvPr>
          <p:cNvCxnSpPr>
            <a:cxnSpLocks/>
          </p:cNvCxnSpPr>
          <p:nvPr/>
        </p:nvCxnSpPr>
        <p:spPr>
          <a:xfrm flipH="1">
            <a:off x="4643187" y="2353552"/>
            <a:ext cx="3536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8C6DB69-09AE-493B-AAD6-60C89B8141CB}"/>
              </a:ext>
            </a:extLst>
          </p:cNvPr>
          <p:cNvCxnSpPr>
            <a:cxnSpLocks/>
          </p:cNvCxnSpPr>
          <p:nvPr/>
        </p:nvCxnSpPr>
        <p:spPr>
          <a:xfrm flipH="1">
            <a:off x="4811502" y="2328982"/>
            <a:ext cx="8500" cy="430123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B3FCDAFA-7872-4A7E-85A1-D231EE7E80C4}"/>
              </a:ext>
            </a:extLst>
          </p:cNvPr>
          <p:cNvCxnSpPr>
            <a:cxnSpLocks/>
          </p:cNvCxnSpPr>
          <p:nvPr/>
        </p:nvCxnSpPr>
        <p:spPr>
          <a:xfrm flipH="1">
            <a:off x="4643187" y="6634423"/>
            <a:ext cx="3536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3" name="그림 122">
            <a:extLst>
              <a:ext uri="{FF2B5EF4-FFF2-40B4-BE49-F238E27FC236}">
                <a16:creationId xmlns:a16="http://schemas.microsoft.com/office/drawing/2014/main" id="{3206D45D-0B42-4A58-8812-B82DD1D3E7C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67" y="3529294"/>
            <a:ext cx="2102258" cy="267216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96954703-5791-4D64-878C-3DA8781D688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50" y="4298167"/>
            <a:ext cx="2102258" cy="267216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1DB4C99F-08F4-490F-BF67-05AF90A22E0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314" y="5043538"/>
            <a:ext cx="2102258" cy="267216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FB3CE95-86C0-4471-AD24-68EABC6EC23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88" y="5795582"/>
            <a:ext cx="2102258" cy="267216"/>
          </a:xfrm>
          <a:prstGeom prst="rect">
            <a:avLst/>
          </a:prstGeom>
        </p:spPr>
      </p:pic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4774CCB7-2432-42FC-A5FB-051602D09F14}"/>
              </a:ext>
            </a:extLst>
          </p:cNvPr>
          <p:cNvCxnSpPr>
            <a:cxnSpLocks/>
          </p:cNvCxnSpPr>
          <p:nvPr/>
        </p:nvCxnSpPr>
        <p:spPr>
          <a:xfrm flipH="1">
            <a:off x="4637509" y="1851515"/>
            <a:ext cx="35362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218250DD-30E6-446B-A91F-4F5FA83C8CC9}"/>
              </a:ext>
            </a:extLst>
          </p:cNvPr>
          <p:cNvCxnSpPr>
            <a:cxnSpLocks/>
          </p:cNvCxnSpPr>
          <p:nvPr/>
        </p:nvCxnSpPr>
        <p:spPr>
          <a:xfrm>
            <a:off x="4820002" y="1851515"/>
            <a:ext cx="0" cy="50203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A069BDA8-6361-44C9-920C-35C9F335B6B4}"/>
              </a:ext>
            </a:extLst>
          </p:cNvPr>
          <p:cNvCxnSpPr>
            <a:cxnSpLocks/>
          </p:cNvCxnSpPr>
          <p:nvPr/>
        </p:nvCxnSpPr>
        <p:spPr>
          <a:xfrm flipV="1">
            <a:off x="7634313" y="1475721"/>
            <a:ext cx="0" cy="3917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CF14EBF6-FEDE-4580-B770-4BA8652A6A18}"/>
              </a:ext>
            </a:extLst>
          </p:cNvPr>
          <p:cNvCxnSpPr>
            <a:cxnSpLocks/>
          </p:cNvCxnSpPr>
          <p:nvPr/>
        </p:nvCxnSpPr>
        <p:spPr>
          <a:xfrm flipV="1">
            <a:off x="5062243" y="1493575"/>
            <a:ext cx="0" cy="3917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D889F8B3-847F-49E5-A089-5262358F5E6E}"/>
              </a:ext>
            </a:extLst>
          </p:cNvPr>
          <p:cNvCxnSpPr>
            <a:cxnSpLocks/>
          </p:cNvCxnSpPr>
          <p:nvPr/>
        </p:nvCxnSpPr>
        <p:spPr>
          <a:xfrm flipH="1" flipV="1">
            <a:off x="5042317" y="1674519"/>
            <a:ext cx="2591995" cy="1281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2" name="그림 131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ECD41413-F9DC-4DD4-8FCF-F937F4B8DA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28667" y1="78222" x2="28667" y2="78222"/>
                        <a14:backgroundMark x1="28444" y1="80222" x2="28444" y2="80222"/>
                        <a14:backgroundMark x1="27556" y1="79333" x2="27556" y2="7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02528">
            <a:off x="7223027" y="2391698"/>
            <a:ext cx="504606" cy="502257"/>
          </a:xfrm>
          <a:prstGeom prst="rect">
            <a:avLst/>
          </a:prstGeom>
        </p:spPr>
      </p:pic>
      <p:pic>
        <p:nvPicPr>
          <p:cNvPr id="133" name="그림 132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FA4B0398-5157-4DE0-A29E-BADD338EB5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28667" y1="78222" x2="28667" y2="78222"/>
                        <a14:backgroundMark x1="28444" y1="80222" x2="28444" y2="80222"/>
                        <a14:backgroundMark x1="27556" y1="79333" x2="27556" y2="7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97472" flipH="1">
            <a:off x="5010324" y="2385941"/>
            <a:ext cx="504606" cy="502257"/>
          </a:xfrm>
          <a:prstGeom prst="rect">
            <a:avLst/>
          </a:prstGeom>
        </p:spPr>
      </p:pic>
      <p:pic>
        <p:nvPicPr>
          <p:cNvPr id="134" name="Picture 14" descr="스텐 손잡이 | 에이치에프에이(HAAFA) | MISUMI한국미스미">
            <a:extLst>
              <a:ext uri="{FF2B5EF4-FFF2-40B4-BE49-F238E27FC236}">
                <a16:creationId xmlns:a16="http://schemas.microsoft.com/office/drawing/2014/main" id="{DD3FD5B8-A05A-470C-B000-28D982390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9778" r="92000">
                        <a14:foregroundMark x1="55556" y1="39556" x2="55556" y2="39556"/>
                        <a14:foregroundMark x1="56444" y1="41333" x2="56444" y2="41333"/>
                        <a14:foregroundMark x1="85333" y1="54667" x2="87556" y2="63111"/>
                        <a14:foregroundMark x1="92000" y1="60444" x2="92000" y2="60444"/>
                        <a14:foregroundMark x1="66222" y1="42667" x2="75556" y2="44889"/>
                        <a14:foregroundMark x1="73333" y1="44000" x2="25778" y2="36444"/>
                        <a14:foregroundMark x1="25778" y1="36444" x2="12000" y2="44000"/>
                        <a14:backgroundMark x1="61778" y1="56444" x2="58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412" b="26685"/>
          <a:stretch/>
        </p:blipFill>
        <p:spPr bwMode="auto">
          <a:xfrm rot="4763047">
            <a:off x="4845840" y="4135928"/>
            <a:ext cx="1024444" cy="47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디바이스마트,스위치/부저/전기부품 &gt; 부저/스피커/사이렌 &gt; 스피커,SZH,DIY용 스피커 유닛 4Ω 3W 2인치(실버) [SY-SPK059],DIY용 미니 스피커유닛 / 직경 : 50mm ≒ 2inch / 공칭임피던스 : 4옴 / 전력 : 3W">
            <a:extLst>
              <a:ext uri="{FF2B5EF4-FFF2-40B4-BE49-F238E27FC236}">
                <a16:creationId xmlns:a16="http://schemas.microsoft.com/office/drawing/2014/main" id="{AE2F6E57-2CA7-4F21-813B-7F3837CD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444" y1="42444" x2="48000" y2="44000"/>
                        <a14:foregroundMark x1="52667" y1="33778" x2="40000" y2="42222"/>
                        <a14:foregroundMark x1="40000" y1="42222" x2="47111" y2="54889"/>
                        <a14:foregroundMark x1="47111" y1="54889" x2="62444" y2="50667"/>
                        <a14:foregroundMark x1="62444" y1="50667" x2="59111" y2="38444"/>
                        <a14:foregroundMark x1="59111" y1="38444" x2="47556" y2="36444"/>
                        <a14:foregroundMark x1="47556" y1="36444" x2="32222" y2="50667"/>
                        <a14:foregroundMark x1="32222" y1="50667" x2="42667" y2="61333"/>
                        <a14:foregroundMark x1="42667" y1="61333" x2="54222" y2="57333"/>
                        <a14:foregroundMark x1="54222" y1="57333" x2="54889" y2="44444"/>
                        <a14:foregroundMark x1="54889" y1="44444" x2="37111" y2="44000"/>
                        <a14:foregroundMark x1="37111" y1="44000" x2="49556" y2="62000"/>
                        <a14:foregroundMark x1="49556" y1="62000" x2="64000" y2="59111"/>
                        <a14:foregroundMark x1="64000" y1="59111" x2="66889" y2="46889"/>
                        <a14:foregroundMark x1="66889" y1="46889" x2="54889" y2="38889"/>
                        <a14:foregroundMark x1="54889" y1="38889" x2="43556" y2="42444"/>
                        <a14:foregroundMark x1="43556" y1="42444" x2="47333" y2="45333"/>
                        <a14:foregroundMark x1="67111" y1="72889" x2="82889" y2="72000"/>
                        <a14:foregroundMark x1="82889" y1="72000" x2="83556" y2="60667"/>
                        <a14:foregroundMark x1="83556" y1="60667" x2="69556" y2="66667"/>
                        <a14:foregroundMark x1="86444" y1="48000" x2="85556" y2="68444"/>
                        <a14:foregroundMark x1="17333" y1="36889" x2="15778" y2="60444"/>
                        <a14:foregroundMark x1="15778" y1="60444" x2="22444" y2="70667"/>
                        <a14:foregroundMark x1="22444" y1="70667" x2="33778" y2="74667"/>
                        <a14:foregroundMark x1="33778" y1="74667" x2="35778" y2="73111"/>
                        <a14:foregroundMark x1="26000" y1="24889" x2="24444" y2="24222"/>
                        <a14:foregroundMark x1="42000" y1="19778" x2="56889" y2="20667"/>
                        <a14:foregroundMark x1="78444" y1="22889" x2="76000" y2="24667"/>
                        <a14:foregroundMark x1="38222" y1="75778" x2="61187" y2="80902"/>
                        <a14:backgroundMark x1="76889" y1="81333" x2="68000" y2="82222"/>
                        <a14:backgroundMark x1="64222" y1="81778" x2="62889" y2="81778"/>
                        <a14:backgroundMark x1="65111" y1="80667" x2="63556" y2="81111"/>
                        <a14:backgroundMark x1="61778" y1="81333" x2="61778" y2="81333"/>
                        <a14:backgroundMark x1="62889" y1="81111" x2="62889" y2="81111"/>
                        <a14:backgroundMark x1="63556" y1="80667" x2="61778" y2="8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46322">
            <a:off x="10548562" y="3803219"/>
            <a:ext cx="1657729" cy="16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8" descr="Nvidia JETSON NANO의 스펙과 OS설치를 파헤쳐보다~!! : 네이버 블로그">
            <a:extLst>
              <a:ext uri="{FF2B5EF4-FFF2-40B4-BE49-F238E27FC236}">
                <a16:creationId xmlns:a16="http://schemas.microsoft.com/office/drawing/2014/main" id="{923FEA51-098A-4C9C-831F-2D02D2119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543" b="92965" l="8696" r="92885">
                        <a14:foregroundMark x1="45059" y1="93467" x2="45059" y2="93467"/>
                        <a14:foregroundMark x1="83399" y1="40201" x2="83399" y2="40201"/>
                        <a14:foregroundMark x1="91304" y1="42714" x2="91304" y2="42714"/>
                        <a14:foregroundMark x1="8696" y1="54271" x2="8696" y2="54271"/>
                        <a14:foregroundMark x1="43478" y1="8543" x2="43478" y2="8543"/>
                        <a14:foregroundMark x1="92885" y1="42714" x2="92885" y2="42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7449">
            <a:off x="8856968" y="3212183"/>
            <a:ext cx="1947346" cy="17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81CE2A8-C90F-4BE1-97C9-1815A00BC7F9}"/>
              </a:ext>
            </a:extLst>
          </p:cNvPr>
          <p:cNvCxnSpPr>
            <a:cxnSpLocks/>
            <a:endCxn id="118" idx="0"/>
          </p:cNvCxnSpPr>
          <p:nvPr/>
        </p:nvCxnSpPr>
        <p:spPr>
          <a:xfrm flipH="1" flipV="1">
            <a:off x="7459135" y="2121397"/>
            <a:ext cx="16196" cy="34360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D99C8DF4-90CF-415C-B914-E542548E7D68}"/>
              </a:ext>
            </a:extLst>
          </p:cNvPr>
          <p:cNvCxnSpPr>
            <a:cxnSpLocks/>
          </p:cNvCxnSpPr>
          <p:nvPr/>
        </p:nvCxnSpPr>
        <p:spPr>
          <a:xfrm flipV="1">
            <a:off x="5199827" y="2157836"/>
            <a:ext cx="40324" cy="3547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원호 13">
            <a:extLst>
              <a:ext uri="{FF2B5EF4-FFF2-40B4-BE49-F238E27FC236}">
                <a16:creationId xmlns:a16="http://schemas.microsoft.com/office/drawing/2014/main" id="{F11AC90F-A061-4190-BEDD-4CF72A7AFE3C}"/>
              </a:ext>
            </a:extLst>
          </p:cNvPr>
          <p:cNvSpPr/>
          <p:nvPr/>
        </p:nvSpPr>
        <p:spPr>
          <a:xfrm>
            <a:off x="6248058" y="1162992"/>
            <a:ext cx="3756212" cy="3558392"/>
          </a:xfrm>
          <a:custGeom>
            <a:avLst/>
            <a:gdLst>
              <a:gd name="connsiteX0" fmla="*/ 1037739 w 3756212"/>
              <a:gd name="connsiteY0" fmla="*/ 188049 h 3558392"/>
              <a:gd name="connsiteX1" fmla="*/ 2809391 w 3756212"/>
              <a:gd name="connsiteY1" fmla="*/ 234142 h 3558392"/>
              <a:gd name="connsiteX2" fmla="*/ 3756212 w 3756212"/>
              <a:gd name="connsiteY2" fmla="*/ 1779197 h 3558392"/>
              <a:gd name="connsiteX3" fmla="*/ 3343029 w 3756212"/>
              <a:gd name="connsiteY3" fmla="*/ 1779197 h 3558392"/>
              <a:gd name="connsiteX4" fmla="*/ 2854721 w 3756212"/>
              <a:gd name="connsiteY4" fmla="*/ 1779197 h 3558392"/>
              <a:gd name="connsiteX5" fmla="*/ 2347633 w 3756212"/>
              <a:gd name="connsiteY5" fmla="*/ 1779196 h 3558392"/>
              <a:gd name="connsiteX6" fmla="*/ 1878106 w 3756212"/>
              <a:gd name="connsiteY6" fmla="*/ 1779196 h 3558392"/>
              <a:gd name="connsiteX7" fmla="*/ 1614791 w 3756212"/>
              <a:gd name="connsiteY7" fmla="*/ 1280637 h 3558392"/>
              <a:gd name="connsiteX8" fmla="*/ 1334669 w 3756212"/>
              <a:gd name="connsiteY8" fmla="*/ 750254 h 3558392"/>
              <a:gd name="connsiteX9" fmla="*/ 1037739 w 3756212"/>
              <a:gd name="connsiteY9" fmla="*/ 188049 h 3558392"/>
              <a:gd name="connsiteX0" fmla="*/ 1037739 w 3756212"/>
              <a:gd name="connsiteY0" fmla="*/ 188049 h 3558392"/>
              <a:gd name="connsiteX1" fmla="*/ 2809391 w 3756212"/>
              <a:gd name="connsiteY1" fmla="*/ 234142 h 3558392"/>
              <a:gd name="connsiteX2" fmla="*/ 3756212 w 3756212"/>
              <a:gd name="connsiteY2" fmla="*/ 1779197 h 355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6212" h="3558392" stroke="0" extrusionOk="0">
                <a:moveTo>
                  <a:pt x="1037739" y="188049"/>
                </a:moveTo>
                <a:cubicBezTo>
                  <a:pt x="1600038" y="-20777"/>
                  <a:pt x="2193857" y="-85671"/>
                  <a:pt x="2809391" y="234142"/>
                </a:cubicBezTo>
                <a:cubicBezTo>
                  <a:pt x="3343949" y="675245"/>
                  <a:pt x="3786388" y="1250865"/>
                  <a:pt x="3756212" y="1779197"/>
                </a:cubicBezTo>
                <a:cubicBezTo>
                  <a:pt x="3605438" y="1814093"/>
                  <a:pt x="3486689" y="1752948"/>
                  <a:pt x="3343029" y="1779197"/>
                </a:cubicBezTo>
                <a:cubicBezTo>
                  <a:pt x="3199369" y="1805446"/>
                  <a:pt x="3078811" y="1733110"/>
                  <a:pt x="2854721" y="1779197"/>
                </a:cubicBezTo>
                <a:cubicBezTo>
                  <a:pt x="2630631" y="1825284"/>
                  <a:pt x="2565765" y="1766992"/>
                  <a:pt x="2347633" y="1779196"/>
                </a:cubicBezTo>
                <a:cubicBezTo>
                  <a:pt x="2129501" y="1791400"/>
                  <a:pt x="2006639" y="1767610"/>
                  <a:pt x="1878106" y="1779196"/>
                </a:cubicBezTo>
                <a:cubicBezTo>
                  <a:pt x="1730438" y="1608243"/>
                  <a:pt x="1741029" y="1379167"/>
                  <a:pt x="1614791" y="1280637"/>
                </a:cubicBezTo>
                <a:cubicBezTo>
                  <a:pt x="1488553" y="1182106"/>
                  <a:pt x="1438329" y="893280"/>
                  <a:pt x="1334669" y="750254"/>
                </a:cubicBezTo>
                <a:cubicBezTo>
                  <a:pt x="1231008" y="607228"/>
                  <a:pt x="1152665" y="283898"/>
                  <a:pt x="1037739" y="188049"/>
                </a:cubicBezTo>
                <a:close/>
              </a:path>
              <a:path w="3756212" h="3558392" fill="none" extrusionOk="0">
                <a:moveTo>
                  <a:pt x="1037739" y="188049"/>
                </a:moveTo>
                <a:cubicBezTo>
                  <a:pt x="1689379" y="-35833"/>
                  <a:pt x="2312124" y="-48637"/>
                  <a:pt x="2809391" y="234142"/>
                </a:cubicBezTo>
                <a:cubicBezTo>
                  <a:pt x="3255127" y="557496"/>
                  <a:pt x="3708852" y="1260894"/>
                  <a:pt x="3756212" y="1779197"/>
                </a:cubicBezTo>
              </a:path>
              <a:path w="3756212" h="3558392" fill="none" stroke="0" extrusionOk="0">
                <a:moveTo>
                  <a:pt x="1037739" y="188049"/>
                </a:moveTo>
                <a:cubicBezTo>
                  <a:pt x="1598306" y="-133982"/>
                  <a:pt x="2275568" y="-49080"/>
                  <a:pt x="2809391" y="234142"/>
                </a:cubicBezTo>
                <a:cubicBezTo>
                  <a:pt x="3318490" y="424847"/>
                  <a:pt x="3822559" y="1009230"/>
                  <a:pt x="3756212" y="1779197"/>
                </a:cubicBezTo>
              </a:path>
            </a:pathLst>
          </a:cu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833384945">
                  <a:prstGeom prst="arc">
                    <a:avLst>
                      <a:gd name="adj1" fmla="val 14529549"/>
                      <a:gd name="adj2" fmla="val 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0EF5D75-5292-4894-984B-C6074C3363F9}"/>
              </a:ext>
            </a:extLst>
          </p:cNvPr>
          <p:cNvSpPr txBox="1"/>
          <p:nvPr/>
        </p:nvSpPr>
        <p:spPr>
          <a:xfrm>
            <a:off x="6048785" y="1331253"/>
            <a:ext cx="755459" cy="324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40cm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A4B059-7BB1-4496-91F9-CD7858789C48}"/>
              </a:ext>
            </a:extLst>
          </p:cNvPr>
          <p:cNvSpPr txBox="1"/>
          <p:nvPr/>
        </p:nvSpPr>
        <p:spPr>
          <a:xfrm>
            <a:off x="3668005" y="463491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+mj-lt"/>
              </a:rPr>
              <a:t>2. </a:t>
            </a:r>
            <a:r>
              <a:rPr lang="ko-KR" altLang="en-US" sz="2000" b="1">
                <a:latin typeface="+mj-lt"/>
              </a:rPr>
              <a:t>카메라를 통한 객체인식</a:t>
            </a:r>
            <a:endParaRPr lang="en-US" altLang="ko-KR" sz="2000" b="1">
              <a:latin typeface="+mj-lt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53AAEFF-04FF-4D77-B070-942A6D7EDACB}"/>
              </a:ext>
            </a:extLst>
          </p:cNvPr>
          <p:cNvSpPr txBox="1"/>
          <p:nvPr/>
        </p:nvSpPr>
        <p:spPr>
          <a:xfrm>
            <a:off x="8655128" y="6202200"/>
            <a:ext cx="755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30cm</a:t>
            </a:r>
            <a:endParaRPr lang="ko-KR">
              <a:ea typeface="+mn-lt"/>
              <a:cs typeface="+mn-lt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B82B5EF-7AC3-4AD1-A994-978029B8F9E6}"/>
              </a:ext>
            </a:extLst>
          </p:cNvPr>
          <p:cNvCxnSpPr>
            <a:cxnSpLocks/>
          </p:cNvCxnSpPr>
          <p:nvPr/>
        </p:nvCxnSpPr>
        <p:spPr>
          <a:xfrm flipH="1">
            <a:off x="7961832" y="5719550"/>
            <a:ext cx="973757" cy="96871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600DA6D3-53FF-46FA-8865-A4C0F9A5FB5F}"/>
              </a:ext>
            </a:extLst>
          </p:cNvPr>
          <p:cNvCxnSpPr>
            <a:cxnSpLocks/>
          </p:cNvCxnSpPr>
          <p:nvPr/>
        </p:nvCxnSpPr>
        <p:spPr>
          <a:xfrm flipH="1">
            <a:off x="8758775" y="5719550"/>
            <a:ext cx="35362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0E0E264F-5097-4F23-BF09-883F6AE8E3C0}"/>
              </a:ext>
            </a:extLst>
          </p:cNvPr>
          <p:cNvCxnSpPr>
            <a:cxnSpLocks/>
          </p:cNvCxnSpPr>
          <p:nvPr/>
        </p:nvCxnSpPr>
        <p:spPr>
          <a:xfrm flipH="1">
            <a:off x="7772536" y="6657812"/>
            <a:ext cx="35362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C56C430-41A1-4F23-AAD2-70FA08EEAFA6}"/>
              </a:ext>
            </a:extLst>
          </p:cNvPr>
          <p:cNvSpPr/>
          <p:nvPr/>
        </p:nvSpPr>
        <p:spPr>
          <a:xfrm>
            <a:off x="9213549" y="48588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ea typeface="맑은 고딕"/>
              </a:rPr>
              <a:t>젯슨나노</a:t>
            </a:r>
            <a:endParaRPr lang="en-US" altLang="ko-KR" b="1">
              <a:ea typeface="맑은 고딕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B356E09-AB03-4218-A6D6-D123E32F8198}"/>
              </a:ext>
            </a:extLst>
          </p:cNvPr>
          <p:cNvSpPr/>
          <p:nvPr/>
        </p:nvSpPr>
        <p:spPr>
          <a:xfrm>
            <a:off x="10893624" y="52233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ea typeface="맑은 고딕"/>
              </a:rPr>
              <a:t>스피커</a:t>
            </a:r>
            <a:endParaRPr lang="ko-KR" altLang="en-US" b="1"/>
          </a:p>
        </p:txBody>
      </p:sp>
      <p:pic>
        <p:nvPicPr>
          <p:cNvPr id="78" name="그림 7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19338B2-4078-4EA2-9936-32C71FAEF8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83" y="2301166"/>
            <a:ext cx="920430" cy="1045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B3FA88CC-E06C-4052-9121-3EDD623890F7}"/>
              </a:ext>
            </a:extLst>
          </p:cNvPr>
          <p:cNvSpPr/>
          <p:nvPr/>
        </p:nvSpPr>
        <p:spPr>
          <a:xfrm>
            <a:off x="10073990" y="1851515"/>
            <a:ext cx="1992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ea typeface="맑은 고딕"/>
              </a:rPr>
              <a:t>WIFI</a:t>
            </a:r>
            <a:r>
              <a:rPr lang="ko-KR" altLang="en-US" b="1">
                <a:ea typeface="맑은 고딕"/>
              </a:rPr>
              <a:t> 모듈</a:t>
            </a:r>
            <a:endParaRPr lang="en-US" altLang="ko-KR" b="1">
              <a:ea typeface="맑은 고딕"/>
            </a:endParaRPr>
          </a:p>
        </p:txBody>
      </p:sp>
      <p:sp>
        <p:nvSpPr>
          <p:cNvPr id="80" name="Rectangle 1">
            <a:extLst>
              <a:ext uri="{FF2B5EF4-FFF2-40B4-BE49-F238E27FC236}">
                <a16:creationId xmlns:a16="http://schemas.microsoft.com/office/drawing/2014/main" id="{A4F27A6D-E049-4350-8D1E-F4D107DAA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255853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15"/>
    </mc:Choice>
    <mc:Fallback xmlns="">
      <p:transition spd="slow" advTm="6441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21C7D5-BC60-47FF-9F1D-7683F9D2AABE}"/>
              </a:ext>
            </a:extLst>
          </p:cNvPr>
          <p:cNvSpPr txBox="1"/>
          <p:nvPr/>
        </p:nvSpPr>
        <p:spPr>
          <a:xfrm>
            <a:off x="3550976" y="511348"/>
            <a:ext cx="435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+mj-lt"/>
              </a:rPr>
              <a:t>3. </a:t>
            </a:r>
            <a:r>
              <a:rPr lang="ko-KR" altLang="en-US" sz="2000" b="1">
                <a:latin typeface="+mj-lt"/>
              </a:rPr>
              <a:t>터치센서가 부착된 냉장고 </a:t>
            </a:r>
            <a:r>
              <a:rPr lang="ko-KR" altLang="en-US" sz="2000" b="1" err="1">
                <a:latin typeface="+mj-lt"/>
              </a:rPr>
              <a:t>네임택</a:t>
            </a:r>
            <a:endParaRPr lang="ko-KR" altLang="en-US" sz="2000" b="1"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4CD7D6-16DB-4E02-B7CD-734B8E66CAD4}"/>
              </a:ext>
            </a:extLst>
          </p:cNvPr>
          <p:cNvSpPr/>
          <p:nvPr/>
        </p:nvSpPr>
        <p:spPr>
          <a:xfrm>
            <a:off x="1944014" y="1751690"/>
            <a:ext cx="816069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09C674-3C9A-4741-9E22-C04865772495}"/>
              </a:ext>
            </a:extLst>
          </p:cNvPr>
          <p:cNvSpPr/>
          <p:nvPr/>
        </p:nvSpPr>
        <p:spPr>
          <a:xfrm>
            <a:off x="1944014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콜라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10EC17-613C-4E79-845D-65609FEBA86A}"/>
              </a:ext>
            </a:extLst>
          </p:cNvPr>
          <p:cNvSpPr/>
          <p:nvPr/>
        </p:nvSpPr>
        <p:spPr>
          <a:xfrm>
            <a:off x="3304130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사이다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834E09-5695-438C-AA60-6515F9C79949}"/>
              </a:ext>
            </a:extLst>
          </p:cNvPr>
          <p:cNvSpPr/>
          <p:nvPr/>
        </p:nvSpPr>
        <p:spPr>
          <a:xfrm>
            <a:off x="4664246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err="1"/>
              <a:t>환타</a:t>
            </a:r>
            <a:endParaRPr lang="ko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E794E1-A2B5-4416-89EE-93B4112AB3D3}"/>
              </a:ext>
            </a:extLst>
          </p:cNvPr>
          <p:cNvSpPr/>
          <p:nvPr/>
        </p:nvSpPr>
        <p:spPr>
          <a:xfrm>
            <a:off x="6024362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6A3344-B11C-470C-8BAC-454E84B5D6B8}"/>
              </a:ext>
            </a:extLst>
          </p:cNvPr>
          <p:cNvSpPr/>
          <p:nvPr/>
        </p:nvSpPr>
        <p:spPr>
          <a:xfrm>
            <a:off x="7384478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err="1"/>
              <a:t>게토레이</a:t>
            </a:r>
            <a:endParaRPr lang="ko-KR" altLang="en-US" b="1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8E344E-9080-44AC-866D-F5D9FDE8D67F}"/>
              </a:ext>
            </a:extLst>
          </p:cNvPr>
          <p:cNvSpPr/>
          <p:nvPr/>
        </p:nvSpPr>
        <p:spPr>
          <a:xfrm>
            <a:off x="8744594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웰치스</a:t>
            </a:r>
          </a:p>
        </p:txBody>
      </p:sp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57336A7-2688-4932-9AEC-2CF70FB866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2560" y="1670861"/>
            <a:ext cx="1881509" cy="1411947"/>
          </a:xfrm>
          <a:prstGeom prst="rect">
            <a:avLst/>
          </a:prstGeom>
        </p:spPr>
      </p:pic>
      <p:pic>
        <p:nvPicPr>
          <p:cNvPr id="41" name="그림 4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41B671B-2FDD-49CA-9912-AE606195EC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3433" y="1670861"/>
            <a:ext cx="1881509" cy="1411947"/>
          </a:xfrm>
          <a:prstGeom prst="rect">
            <a:avLst/>
          </a:prstGeom>
        </p:spPr>
      </p:pic>
      <p:pic>
        <p:nvPicPr>
          <p:cNvPr id="42" name="그림 4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3894F6A-5037-4DA0-A51A-ED533AF169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03549" y="1670861"/>
            <a:ext cx="1881509" cy="1411947"/>
          </a:xfrm>
          <a:prstGeom prst="rect">
            <a:avLst/>
          </a:prstGeom>
        </p:spPr>
      </p:pic>
      <p:pic>
        <p:nvPicPr>
          <p:cNvPr id="43" name="그림 4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A0BB02F-4CC0-4827-8579-ED4183CCA4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23781" y="1670861"/>
            <a:ext cx="1881509" cy="1411947"/>
          </a:xfrm>
          <a:prstGeom prst="rect">
            <a:avLst/>
          </a:prstGeom>
        </p:spPr>
      </p:pic>
      <p:pic>
        <p:nvPicPr>
          <p:cNvPr id="44" name="그림 4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C2138A1-EA13-467F-A162-88A1F42C9A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54422" y="1670861"/>
            <a:ext cx="1881509" cy="1411947"/>
          </a:xfrm>
          <a:prstGeom prst="rect">
            <a:avLst/>
          </a:prstGeom>
        </p:spPr>
      </p:pic>
      <p:pic>
        <p:nvPicPr>
          <p:cNvPr id="45" name="그림 4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A7074E1-047C-4BC6-9C37-CFD0AD4BF6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74654" y="1670861"/>
            <a:ext cx="1881509" cy="141194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DE5F804-4FC5-4020-BBBD-58F2A7942BB7}"/>
              </a:ext>
            </a:extLst>
          </p:cNvPr>
          <p:cNvSpPr/>
          <p:nvPr/>
        </p:nvSpPr>
        <p:spPr>
          <a:xfrm>
            <a:off x="9586040" y="2996282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ea typeface="맑은 고딕"/>
              </a:rPr>
              <a:t>라즈베리파이</a:t>
            </a:r>
            <a:endParaRPr lang="en-US" altLang="ko-KR" b="1">
              <a:ea typeface="맑은 고딕"/>
            </a:endParaRPr>
          </a:p>
          <a:p>
            <a:r>
              <a:rPr lang="ko-KR" altLang="en-US" b="1">
                <a:ea typeface="맑은 고딕"/>
              </a:rPr>
              <a:t>높이 </a:t>
            </a:r>
            <a:r>
              <a:rPr lang="en-US" altLang="ko-KR" b="1">
                <a:ea typeface="맑은 고딕"/>
              </a:rPr>
              <a:t>: 5.6</a:t>
            </a:r>
            <a:r>
              <a:rPr lang="ko-KR" altLang="en-US" b="1">
                <a:ea typeface="맑은 고딕"/>
              </a:rPr>
              <a:t> 넓이</a:t>
            </a:r>
            <a:r>
              <a:rPr lang="en-US" altLang="ko-KR" b="1">
                <a:ea typeface="맑은 고딕"/>
              </a:rPr>
              <a:t>:</a:t>
            </a:r>
            <a:r>
              <a:rPr lang="ko-KR" altLang="en-US" b="1">
                <a:ea typeface="맑은 고딕"/>
              </a:rPr>
              <a:t> </a:t>
            </a:r>
            <a:r>
              <a:rPr lang="en-US" altLang="ko-KR" b="1">
                <a:ea typeface="맑은 고딕"/>
              </a:rPr>
              <a:t>8.5</a:t>
            </a:r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198E0A-9123-4236-A7E1-049C9A3173D5}"/>
              </a:ext>
            </a:extLst>
          </p:cNvPr>
          <p:cNvSpPr/>
          <p:nvPr/>
        </p:nvSpPr>
        <p:spPr>
          <a:xfrm>
            <a:off x="1033560" y="2787651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ea typeface="맑은 고딕"/>
              </a:rPr>
              <a:t>터치센서</a:t>
            </a:r>
            <a:endParaRPr lang="en-US" altLang="ko-KR" b="1">
              <a:ea typeface="맑은 고딕"/>
            </a:endParaRPr>
          </a:p>
          <a:p>
            <a:r>
              <a:rPr lang="ko-KR" altLang="en-US" b="1">
                <a:ea typeface="맑은 고딕"/>
              </a:rPr>
              <a:t>높이 </a:t>
            </a:r>
            <a:r>
              <a:rPr lang="en-US" altLang="ko-KR" b="1">
                <a:ea typeface="맑은 고딕"/>
              </a:rPr>
              <a:t>: 2.4</a:t>
            </a:r>
            <a:r>
              <a:rPr lang="ko-KR" altLang="en-US" b="1">
                <a:ea typeface="맑은 고딕"/>
              </a:rPr>
              <a:t> 넓이</a:t>
            </a:r>
            <a:r>
              <a:rPr lang="en-US" altLang="ko-KR" b="1">
                <a:ea typeface="맑은 고딕"/>
              </a:rPr>
              <a:t>:</a:t>
            </a:r>
            <a:r>
              <a:rPr lang="ko-KR" altLang="en-US" b="1">
                <a:ea typeface="맑은 고딕"/>
              </a:rPr>
              <a:t> </a:t>
            </a:r>
            <a:r>
              <a:rPr lang="en-US" altLang="ko-KR" b="1">
                <a:ea typeface="맑은 고딕"/>
              </a:rPr>
              <a:t>2.4</a:t>
            </a:r>
            <a:endParaRPr lang="ko-KR" altLang="en-US" b="1"/>
          </a:p>
        </p:txBody>
      </p:sp>
      <p:pic>
        <p:nvPicPr>
          <p:cNvPr id="54" name="그림 53" descr="텍스트, 실내, 원격, 컨트롤러이(가) 표시된 사진&#10;&#10;자동 생성된 설명">
            <a:extLst>
              <a:ext uri="{FF2B5EF4-FFF2-40B4-BE49-F238E27FC236}">
                <a16:creationId xmlns:a16="http://schemas.microsoft.com/office/drawing/2014/main" id="{2C90F55D-561B-4ED5-ABB7-CAABC18EA4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172">
            <a:off x="1841302" y="1169919"/>
            <a:ext cx="3026194" cy="1431757"/>
          </a:xfrm>
          <a:prstGeom prst="rect">
            <a:avLst/>
          </a:prstGeom>
        </p:spPr>
      </p:pic>
      <p:pic>
        <p:nvPicPr>
          <p:cNvPr id="64" name="그림 63" descr="텍스트, 실내, 원격, 컨트롤러이(가) 표시된 사진&#10;&#10;자동 생성된 설명">
            <a:extLst>
              <a:ext uri="{FF2B5EF4-FFF2-40B4-BE49-F238E27FC236}">
                <a16:creationId xmlns:a16="http://schemas.microsoft.com/office/drawing/2014/main" id="{306AE727-D9A7-483F-AA5A-152641E12F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172">
            <a:off x="4528575" y="1169919"/>
            <a:ext cx="3026194" cy="1431757"/>
          </a:xfrm>
          <a:prstGeom prst="rect">
            <a:avLst/>
          </a:prstGeom>
        </p:spPr>
      </p:pic>
      <p:pic>
        <p:nvPicPr>
          <p:cNvPr id="65" name="그림 64" descr="텍스트, 실내, 원격, 컨트롤러이(가) 표시된 사진&#10;&#10;자동 생성된 설명">
            <a:extLst>
              <a:ext uri="{FF2B5EF4-FFF2-40B4-BE49-F238E27FC236}">
                <a16:creationId xmlns:a16="http://schemas.microsoft.com/office/drawing/2014/main" id="{41E8C315-9FFD-4D0B-84D8-D8D206CB7C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172">
            <a:off x="7204080" y="1169919"/>
            <a:ext cx="3026194" cy="1431757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E71EDF3E-3135-4232-A0BB-C0ABA3F74D8B}"/>
              </a:ext>
            </a:extLst>
          </p:cNvPr>
          <p:cNvSpPr/>
          <p:nvPr/>
        </p:nvSpPr>
        <p:spPr>
          <a:xfrm>
            <a:off x="10162792" y="1271433"/>
            <a:ext cx="1391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ea typeface="맑은 고딕"/>
              </a:rPr>
              <a:t>LED </a:t>
            </a:r>
            <a:r>
              <a:rPr lang="ko-KR" altLang="en-US" b="1">
                <a:ea typeface="맑은 고딕"/>
              </a:rPr>
              <a:t>스트립</a:t>
            </a:r>
            <a:endParaRPr lang="en-US" altLang="ko-KR" b="1">
              <a:ea typeface="맑은 고딕"/>
            </a:endParaRPr>
          </a:p>
          <a:p>
            <a:r>
              <a:rPr lang="ko-KR" altLang="en-US" b="1">
                <a:ea typeface="맑은 고딕"/>
              </a:rPr>
              <a:t>높이 </a:t>
            </a:r>
            <a:r>
              <a:rPr lang="en-US" altLang="ko-KR" b="1">
                <a:ea typeface="맑은 고딕"/>
              </a:rPr>
              <a:t>: 1.2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87CC18D-D66C-4162-BDBF-D0EA149D5D68}"/>
              </a:ext>
            </a:extLst>
          </p:cNvPr>
          <p:cNvCxnSpPr>
            <a:cxnSpLocks/>
          </p:cNvCxnSpPr>
          <p:nvPr/>
        </p:nvCxnSpPr>
        <p:spPr>
          <a:xfrm>
            <a:off x="3903421" y="2787651"/>
            <a:ext cx="4932889" cy="149702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990F48A-A736-4978-8132-A5E63C785E43}"/>
              </a:ext>
            </a:extLst>
          </p:cNvPr>
          <p:cNvCxnSpPr>
            <a:cxnSpLocks/>
          </p:cNvCxnSpPr>
          <p:nvPr/>
        </p:nvCxnSpPr>
        <p:spPr>
          <a:xfrm flipH="1">
            <a:off x="4244093" y="1873796"/>
            <a:ext cx="248244" cy="370852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디바이스마트,스위치/부저/전기부품 &gt; 부저/스피커/사이렌 &gt; 스피커,SZH,DIY용 스피커 유닛 4Ω 3W 2인치(실버) [SY-SPK059],DIY용 미니 스피커유닛 / 직경 : 50mm ≒ 2inch / 공칭임피던스 : 4옴 / 전력 : 3W">
            <a:extLst>
              <a:ext uri="{FF2B5EF4-FFF2-40B4-BE49-F238E27FC236}">
                <a16:creationId xmlns:a16="http://schemas.microsoft.com/office/drawing/2014/main" id="{A8BAFCCA-03D5-45D0-B090-38B0EF48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444" y1="42444" x2="48000" y2="44000"/>
                        <a14:foregroundMark x1="52667" y1="33778" x2="40000" y2="42222"/>
                        <a14:foregroundMark x1="40000" y1="42222" x2="47111" y2="54889"/>
                        <a14:foregroundMark x1="47111" y1="54889" x2="62444" y2="50667"/>
                        <a14:foregroundMark x1="62444" y1="50667" x2="59111" y2="38444"/>
                        <a14:foregroundMark x1="59111" y1="38444" x2="47556" y2="36444"/>
                        <a14:foregroundMark x1="47556" y1="36444" x2="32222" y2="50667"/>
                        <a14:foregroundMark x1="32222" y1="50667" x2="42667" y2="61333"/>
                        <a14:foregroundMark x1="42667" y1="61333" x2="54222" y2="57333"/>
                        <a14:foregroundMark x1="54222" y1="57333" x2="54889" y2="44444"/>
                        <a14:foregroundMark x1="54889" y1="44444" x2="37111" y2="44000"/>
                        <a14:foregroundMark x1="37111" y1="44000" x2="49556" y2="62000"/>
                        <a14:foregroundMark x1="49556" y1="62000" x2="64000" y2="59111"/>
                        <a14:foregroundMark x1="64000" y1="59111" x2="66889" y2="46889"/>
                        <a14:foregroundMark x1="66889" y1="46889" x2="54889" y2="38889"/>
                        <a14:foregroundMark x1="54889" y1="38889" x2="43556" y2="42444"/>
                        <a14:foregroundMark x1="43556" y1="42444" x2="47333" y2="45333"/>
                        <a14:foregroundMark x1="67111" y1="72889" x2="82889" y2="72000"/>
                        <a14:foregroundMark x1="82889" y1="72000" x2="83556" y2="60667"/>
                        <a14:foregroundMark x1="83556" y1="60667" x2="69556" y2="66667"/>
                        <a14:foregroundMark x1="86444" y1="48000" x2="85556" y2="68444"/>
                        <a14:foregroundMark x1="17333" y1="36889" x2="15778" y2="60444"/>
                        <a14:foregroundMark x1="15778" y1="60444" x2="22444" y2="70667"/>
                        <a14:foregroundMark x1="22444" y1="70667" x2="33778" y2="74667"/>
                        <a14:foregroundMark x1="33778" y1="74667" x2="35778" y2="73111"/>
                        <a14:foregroundMark x1="26000" y1="24889" x2="24444" y2="24222"/>
                        <a14:foregroundMark x1="42000" y1="19778" x2="56889" y2="20667"/>
                        <a14:foregroundMark x1="78444" y1="22889" x2="76000" y2="24667"/>
                        <a14:foregroundMark x1="38222" y1="75778" x2="61187" y2="80902"/>
                        <a14:backgroundMark x1="76889" y1="81333" x2="68000" y2="82222"/>
                        <a14:backgroundMark x1="64222" y1="81778" x2="62889" y2="81778"/>
                        <a14:backgroundMark x1="65111" y1="80667" x2="63556" y2="81111"/>
                        <a14:backgroundMark x1="61778" y1="81333" x2="61778" y2="81333"/>
                        <a14:backgroundMark x1="62889" y1="81111" x2="62889" y2="81111"/>
                        <a14:backgroundMark x1="63556" y1="80667" x2="61778" y2="8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20000">
            <a:off x="3934558" y="3819809"/>
            <a:ext cx="1921256" cy="192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0F9B9FB2-B0E3-4781-B82E-645BF0FCF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0349">
            <a:off x="8125558" y="3545862"/>
            <a:ext cx="3983735" cy="3230055"/>
          </a:xfrm>
          <a:prstGeom prst="rect">
            <a:avLst/>
          </a:prstGeom>
        </p:spPr>
      </p:pic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F90DBB13-8478-44A6-85A7-B10A010809BD}"/>
              </a:ext>
            </a:extLst>
          </p:cNvPr>
          <p:cNvCxnSpPr>
            <a:cxnSpLocks/>
          </p:cNvCxnSpPr>
          <p:nvPr/>
        </p:nvCxnSpPr>
        <p:spPr>
          <a:xfrm>
            <a:off x="4595296" y="1881754"/>
            <a:ext cx="4409131" cy="2204055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6A65F3B-A1F0-406D-89D6-6BACCB96288B}"/>
              </a:ext>
            </a:extLst>
          </p:cNvPr>
          <p:cNvCxnSpPr/>
          <p:nvPr/>
        </p:nvCxnSpPr>
        <p:spPr>
          <a:xfrm>
            <a:off x="5629632" y="4538836"/>
            <a:ext cx="2825228" cy="7569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1">
            <a:extLst>
              <a:ext uri="{FF2B5EF4-FFF2-40B4-BE49-F238E27FC236}">
                <a16:creationId xmlns:a16="http://schemas.microsoft.com/office/drawing/2014/main" id="{E6F92E33-3766-40F8-AFB2-6051790D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35554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77"/>
    </mc:Choice>
    <mc:Fallback xmlns="">
      <p:transition spd="slow" advTm="4117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685716" y="1642010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이론적 배경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기존 기술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문제점 분석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개선사항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 lvl="3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기술적 내용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394760" y="1507232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2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 flipH="1">
            <a:off x="6868037" y="1879798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87014" y="1634916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서론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과제 목표</a:t>
            </a:r>
            <a:endParaRPr lang="ko-KR" altLang="en-US" sz="7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166070" y="1489664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1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13" name="Freeform 11"/>
          <p:cNvSpPr>
            <a:spLocks noEditPoints="1"/>
          </p:cNvSpPr>
          <p:nvPr/>
        </p:nvSpPr>
        <p:spPr bwMode="auto">
          <a:xfrm flipH="1">
            <a:off x="1639347" y="1862230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64849" y="185680"/>
            <a:ext cx="172782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srgbClr val="545871"/>
                </a:solidFill>
              </a:rPr>
              <a:t>INDEX</a:t>
            </a: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715704" y="3090646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마무리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업무분담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일정계획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예산안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참고 문헌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394760" y="2970445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4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 bwMode="auto">
          <a:xfrm flipH="1">
            <a:off x="6868037" y="3343011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39935" y="3098129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 내용</a:t>
            </a:r>
          </a:p>
          <a:p>
            <a:pPr lvl="3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실험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제작 방법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66070" y="2952877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3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33" name="Freeform 11"/>
          <p:cNvSpPr>
            <a:spLocks noEditPoints="1"/>
          </p:cNvSpPr>
          <p:nvPr/>
        </p:nvSpPr>
        <p:spPr bwMode="auto">
          <a:xfrm flipH="1">
            <a:off x="1639347" y="3325443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4940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7"/>
    </mc:Choice>
    <mc:Fallback xmlns="">
      <p:transition spd="slow" advTm="1346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3E68D04-4ED9-42A3-92B7-34F58E5795DF}"/>
              </a:ext>
            </a:extLst>
          </p:cNvPr>
          <p:cNvSpPr/>
          <p:nvPr/>
        </p:nvSpPr>
        <p:spPr>
          <a:xfrm>
            <a:off x="1860097" y="950083"/>
            <a:ext cx="9658349" cy="5635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3665372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 </a:t>
            </a:r>
            <a:r>
              <a:rPr lang="en-US" altLang="ko-KR" sz="3200" b="1" i="1" kern="0">
                <a:solidFill>
                  <a:srgbClr val="545871"/>
                </a:solidFill>
              </a:rPr>
              <a:t>- Server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844CC-E51C-4F32-ACB0-FEFE9559D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33" y="4569112"/>
            <a:ext cx="1339572" cy="1111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FAC199-F9F8-4E5E-8C66-F5B474248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993" y="3787890"/>
            <a:ext cx="2094736" cy="2674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A52E53-8533-41D0-9666-9805EBA6C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47" y="1877607"/>
            <a:ext cx="1217228" cy="11464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ABF46A-E152-4EB2-99E2-B719523DC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78" y="4663349"/>
            <a:ext cx="1381485" cy="923339"/>
          </a:xfrm>
          <a:prstGeom prst="rect">
            <a:avLst/>
          </a:prstGeom>
        </p:spPr>
      </p:pic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6CC3F9D4-9784-40CE-B33D-06DB897A510A}"/>
              </a:ext>
            </a:extLst>
          </p:cNvPr>
          <p:cNvCxnSpPr>
            <a:stCxn id="12" idx="0"/>
            <a:endCxn id="10" idx="3"/>
          </p:cNvCxnSpPr>
          <p:nvPr/>
        </p:nvCxnSpPr>
        <p:spPr>
          <a:xfrm rot="16200000" flipV="1">
            <a:off x="6060192" y="684620"/>
            <a:ext cx="2212512" cy="574494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83743CB-9CD3-4F7F-9436-889DF99CFEAA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7626905" y="5125019"/>
            <a:ext cx="1721273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3D4F885-05AB-49E9-9733-130B256B620A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>
            <a:off x="4732729" y="5125020"/>
            <a:ext cx="15546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F8B18A-5E8C-48A7-B0B0-040062251704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3685361" y="3024066"/>
            <a:ext cx="0" cy="763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DE0D8F99-7095-4492-8A0E-C134017C0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4171"/>
            <a:ext cx="2073186" cy="1226737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009875F1-28CF-4E75-A586-C4C0964EA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1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83"/>
    </mc:Choice>
    <mc:Fallback xmlns="">
      <p:transition spd="slow" advTm="5468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8D080614-0CAF-41FB-B632-C9600250EC08}"/>
              </a:ext>
            </a:extLst>
          </p:cNvPr>
          <p:cNvSpPr/>
          <p:nvPr/>
        </p:nvSpPr>
        <p:spPr>
          <a:xfrm>
            <a:off x="1685925" y="1028437"/>
            <a:ext cx="9658349" cy="5144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원리 </a:t>
            </a:r>
            <a:r>
              <a:rPr lang="en-US" altLang="ko-KR" sz="3200" b="1" i="1" kern="0">
                <a:solidFill>
                  <a:srgbClr val="545871"/>
                </a:solidFill>
              </a:rPr>
              <a:t>– Mobile App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FD9A6C-0066-4B42-AA88-6066E7B1A4B9}"/>
              </a:ext>
            </a:extLst>
          </p:cNvPr>
          <p:cNvSpPr/>
          <p:nvPr/>
        </p:nvSpPr>
        <p:spPr>
          <a:xfrm>
            <a:off x="4684428" y="308304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Mobile App</a:t>
            </a:r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138A0C0-65B9-491D-8BBE-9526A6ED155E}"/>
              </a:ext>
            </a:extLst>
          </p:cNvPr>
          <p:cNvSpPr/>
          <p:nvPr/>
        </p:nvSpPr>
        <p:spPr>
          <a:xfrm>
            <a:off x="3217943" y="1672514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원하는 음료</a:t>
            </a:r>
            <a:endParaRPr lang="en-US" altLang="ko-KR" sz="1300"/>
          </a:p>
          <a:p>
            <a:pPr algn="ctr"/>
            <a:r>
              <a:rPr lang="ko-KR" altLang="en-US" sz="1300"/>
              <a:t>말하기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3455639-B46D-4AEF-AE0E-F30B2488591D}"/>
              </a:ext>
            </a:extLst>
          </p:cNvPr>
          <p:cNvSpPr/>
          <p:nvPr/>
        </p:nvSpPr>
        <p:spPr>
          <a:xfrm>
            <a:off x="3217942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음료 정보를 사용자에게 제공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F7E0FB-CEA9-47FF-8D6F-5CB15B700E15}"/>
              </a:ext>
            </a:extLst>
          </p:cNvPr>
          <p:cNvSpPr/>
          <p:nvPr/>
        </p:nvSpPr>
        <p:spPr>
          <a:xfrm>
            <a:off x="1941594" y="308663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User</a:t>
            </a:r>
            <a:endParaRPr lang="ko-KR" altLang="en-US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E8281717-20F0-43AD-9BA1-C6A319EE07A4}"/>
              </a:ext>
            </a:extLst>
          </p:cNvPr>
          <p:cNvSpPr/>
          <p:nvPr/>
        </p:nvSpPr>
        <p:spPr>
          <a:xfrm>
            <a:off x="7427262" y="308304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283437A-D673-4D2A-B666-41DCEDFB483F}"/>
              </a:ext>
            </a:extLst>
          </p:cNvPr>
          <p:cNvSpPr/>
          <p:nvPr/>
        </p:nvSpPr>
        <p:spPr>
          <a:xfrm>
            <a:off x="5960777" y="1672514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사용자가 말한 음료를 서버에 요청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CA14906-9A42-4FB7-9E41-C98DA28D871D}"/>
              </a:ext>
            </a:extLst>
          </p:cNvPr>
          <p:cNvSpPr/>
          <p:nvPr/>
        </p:nvSpPr>
        <p:spPr>
          <a:xfrm>
            <a:off x="9979403" y="308304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DataBase</a:t>
            </a:r>
            <a:endParaRPr lang="ko-KR" altLang="en-US"/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EF29DF80-F843-4B50-AB71-BCDA09355EDC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217943" y="2324340"/>
            <a:ext cx="429432" cy="108821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5FBFD3F3-DD7D-4D4C-89FE-000E2AFE3DE6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3940026" y="2664557"/>
            <a:ext cx="1055699" cy="4331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4DFBD7E-7161-4A9D-AE1E-557685DFFFBA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960777" y="2299971"/>
            <a:ext cx="407099" cy="11089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C0FDC38F-2917-4014-BFFA-B9D7B52086EC}"/>
              </a:ext>
            </a:extLst>
          </p:cNvPr>
          <p:cNvCxnSpPr>
            <a:cxnSpLocks/>
            <a:endCxn id="124" idx="1"/>
          </p:cNvCxnSpPr>
          <p:nvPr/>
        </p:nvCxnSpPr>
        <p:spPr>
          <a:xfrm rot="16200000" flipH="1">
            <a:off x="6651799" y="2633497"/>
            <a:ext cx="1084618" cy="46630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7BF2D0D5-A167-469B-BB42-775D3EB4ED44}"/>
              </a:ext>
            </a:extLst>
          </p:cNvPr>
          <p:cNvSpPr/>
          <p:nvPr/>
        </p:nvSpPr>
        <p:spPr>
          <a:xfrm>
            <a:off x="8631237" y="1672514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서버가 데이터베이스에서 음료 정보를 요청</a:t>
            </a:r>
          </a:p>
        </p:txBody>
      </p: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678B6B40-67BB-42EA-9549-D72CFDACAA47}"/>
              </a:ext>
            </a:extLst>
          </p:cNvPr>
          <p:cNvCxnSpPr>
            <a:cxnSpLocks/>
            <a:stCxn id="124" idx="3"/>
          </p:cNvCxnSpPr>
          <p:nvPr/>
        </p:nvCxnSpPr>
        <p:spPr>
          <a:xfrm flipV="1">
            <a:off x="8703611" y="2324340"/>
            <a:ext cx="347990" cy="1084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77EF1E7B-4242-42D5-ADAD-7CB8A813CCDF}"/>
              </a:ext>
            </a:extLst>
          </p:cNvPr>
          <p:cNvCxnSpPr>
            <a:cxnSpLocks/>
            <a:endCxn id="126" idx="1"/>
          </p:cNvCxnSpPr>
          <p:nvPr/>
        </p:nvCxnSpPr>
        <p:spPr>
          <a:xfrm rot="16200000" flipH="1">
            <a:off x="9263098" y="2692655"/>
            <a:ext cx="1084620" cy="3479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047C065-C3FE-4BBA-B02F-AFA12FD0DBE9}"/>
              </a:ext>
            </a:extLst>
          </p:cNvPr>
          <p:cNvSpPr/>
          <p:nvPr/>
        </p:nvSpPr>
        <p:spPr>
          <a:xfrm>
            <a:off x="5960777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요청한 음료 정보를 앱에 전달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675A0AF6-B813-424E-8D08-C66977AE3911}"/>
              </a:ext>
            </a:extLst>
          </p:cNvPr>
          <p:cNvSpPr/>
          <p:nvPr/>
        </p:nvSpPr>
        <p:spPr>
          <a:xfrm>
            <a:off x="8631236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요청한 음료 정보를 서버에 전달</a:t>
            </a:r>
          </a:p>
        </p:txBody>
      </p: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77EFFA04-D1C5-4607-B499-B11A48B5F2DF}"/>
              </a:ext>
            </a:extLst>
          </p:cNvPr>
          <p:cNvCxnSpPr>
            <a:cxnSpLocks/>
            <a:endCxn id="152" idx="3"/>
          </p:cNvCxnSpPr>
          <p:nvPr/>
        </p:nvCxnSpPr>
        <p:spPr>
          <a:xfrm rot="5400000">
            <a:off x="9698773" y="4144745"/>
            <a:ext cx="1317752" cy="5198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AA100BEC-765B-4F7A-9E63-3800C00E2A64}"/>
              </a:ext>
            </a:extLst>
          </p:cNvPr>
          <p:cNvCxnSpPr>
            <a:cxnSpLocks/>
            <a:stCxn id="152" idx="1"/>
          </p:cNvCxnSpPr>
          <p:nvPr/>
        </p:nvCxnSpPr>
        <p:spPr>
          <a:xfrm rot="10800000">
            <a:off x="8303128" y="3745797"/>
            <a:ext cx="328109" cy="131775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8DD16766-31FD-4BC4-B037-DF09119CCAE1}"/>
              </a:ext>
            </a:extLst>
          </p:cNvPr>
          <p:cNvCxnSpPr>
            <a:cxnSpLocks/>
            <a:endCxn id="151" idx="3"/>
          </p:cNvCxnSpPr>
          <p:nvPr/>
        </p:nvCxnSpPr>
        <p:spPr>
          <a:xfrm rot="5400000">
            <a:off x="6959429" y="4242787"/>
            <a:ext cx="1288595" cy="3529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B06DAF45-AE0F-44D4-BC0F-78B53622B79E}"/>
              </a:ext>
            </a:extLst>
          </p:cNvPr>
          <p:cNvCxnSpPr>
            <a:cxnSpLocks/>
            <a:stCxn id="151" idx="1"/>
          </p:cNvCxnSpPr>
          <p:nvPr/>
        </p:nvCxnSpPr>
        <p:spPr>
          <a:xfrm rot="10800000">
            <a:off x="5607557" y="3755325"/>
            <a:ext cx="353221" cy="130822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B4EADA32-28A6-4331-9ACE-1295640BDA4D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4244988" y="4223918"/>
            <a:ext cx="1279071" cy="40019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0BAFB9DB-0BDA-463A-8879-0B784AA282EA}"/>
              </a:ext>
            </a:extLst>
          </p:cNvPr>
          <p:cNvCxnSpPr>
            <a:cxnSpLocks/>
            <a:stCxn id="30" idx="1"/>
            <a:endCxn id="31" idx="2"/>
          </p:cNvCxnSpPr>
          <p:nvPr/>
        </p:nvCxnSpPr>
        <p:spPr>
          <a:xfrm rot="10800000">
            <a:off x="2579770" y="3738463"/>
            <a:ext cx="638173" cy="132508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1">
            <a:extLst>
              <a:ext uri="{FF2B5EF4-FFF2-40B4-BE49-F238E27FC236}">
                <a16:creationId xmlns:a16="http://schemas.microsoft.com/office/drawing/2014/main" id="{657A0378-384B-4AF1-96B2-11C59E230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236470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64"/>
    </mc:Choice>
    <mc:Fallback xmlns="">
      <p:transition spd="slow" advTm="4456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3D0E66-3068-4D9C-BF2A-EDE938A8EFA4}"/>
              </a:ext>
            </a:extLst>
          </p:cNvPr>
          <p:cNvSpPr/>
          <p:nvPr/>
        </p:nvSpPr>
        <p:spPr>
          <a:xfrm>
            <a:off x="1504949" y="1044499"/>
            <a:ext cx="9944100" cy="5225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C7D8222-649C-454E-8878-8CDFA73029DA}"/>
              </a:ext>
            </a:extLst>
          </p:cNvPr>
          <p:cNvSpPr/>
          <p:nvPr/>
        </p:nvSpPr>
        <p:spPr>
          <a:xfrm>
            <a:off x="2904780" y="1776792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사용자가 원하는 음료를 손가락으로 가리킴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4D016-F1F5-4636-9224-0F012B5077A9}"/>
              </a:ext>
            </a:extLst>
          </p:cNvPr>
          <p:cNvSpPr/>
          <p:nvPr/>
        </p:nvSpPr>
        <p:spPr>
          <a:xfrm>
            <a:off x="1705342" y="3160910"/>
            <a:ext cx="828310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User</a:t>
            </a:r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1626321-66A0-4B3A-A242-280CED3121DD}"/>
              </a:ext>
            </a:extLst>
          </p:cNvPr>
          <p:cNvSpPr/>
          <p:nvPr/>
        </p:nvSpPr>
        <p:spPr>
          <a:xfrm>
            <a:off x="6639179" y="3160909"/>
            <a:ext cx="903185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Jetson</a:t>
            </a:r>
            <a:r>
              <a:rPr lang="ko-KR" altLang="en-US"/>
              <a:t> </a:t>
            </a:r>
            <a:r>
              <a:rPr lang="en-US" altLang="ko-KR"/>
              <a:t>nano</a:t>
            </a:r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5D73CAD-3096-4782-BCC4-EC7F3832EC80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371265" y="2102705"/>
            <a:ext cx="3711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05725AB-716B-48AC-B5A2-60EEBF43F510}"/>
              </a:ext>
            </a:extLst>
          </p:cNvPr>
          <p:cNvSpPr/>
          <p:nvPr/>
        </p:nvSpPr>
        <p:spPr>
          <a:xfrm>
            <a:off x="4742393" y="1776792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카메라가 사용자의 손가락 인식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0416CC5-A5E3-4E94-A314-00F28EDB604B}"/>
              </a:ext>
            </a:extLst>
          </p:cNvPr>
          <p:cNvSpPr/>
          <p:nvPr/>
        </p:nvSpPr>
        <p:spPr>
          <a:xfrm>
            <a:off x="9848482" y="4737636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DataBase</a:t>
            </a:r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7D0524-7B5E-4187-B0B2-2DF04200BC41}"/>
              </a:ext>
            </a:extLst>
          </p:cNvPr>
          <p:cNvSpPr/>
          <p:nvPr/>
        </p:nvSpPr>
        <p:spPr>
          <a:xfrm>
            <a:off x="7953740" y="1775662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처리한 좌표에 해당하는 음료를 서버에 요청</a:t>
            </a:r>
          </a:p>
        </p:txBody>
      </p:sp>
      <p:sp>
        <p:nvSpPr>
          <p:cNvPr id="37" name="말풍선: 타원형 36">
            <a:extLst>
              <a:ext uri="{FF2B5EF4-FFF2-40B4-BE49-F238E27FC236}">
                <a16:creationId xmlns:a16="http://schemas.microsoft.com/office/drawing/2014/main" id="{F1818E7B-5225-4A39-B3B5-F323E090964D}"/>
              </a:ext>
            </a:extLst>
          </p:cNvPr>
          <p:cNvSpPr/>
          <p:nvPr/>
        </p:nvSpPr>
        <p:spPr>
          <a:xfrm>
            <a:off x="6463858" y="2298815"/>
            <a:ext cx="1253825" cy="664853"/>
          </a:xfrm>
          <a:prstGeom prst="wedgeEllipseCallout">
            <a:avLst>
              <a:gd name="adj1" fmla="val -7499"/>
              <a:gd name="adj2" fmla="val 7826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손가락에 해당하는 좌표 처리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61E9213-6ACF-4132-AECC-DDFD5E46A18C}"/>
              </a:ext>
            </a:extLst>
          </p:cNvPr>
          <p:cNvSpPr/>
          <p:nvPr/>
        </p:nvSpPr>
        <p:spPr>
          <a:xfrm>
            <a:off x="6734573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해당 음료에 대한 정보를 음성서비스를 통해 전달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8D1CCDF-66EE-4A1E-80CE-41479605D1B1}"/>
              </a:ext>
            </a:extLst>
          </p:cNvPr>
          <p:cNvCxnSpPr>
            <a:cxnSpLocks/>
            <a:stCxn id="36" idx="3"/>
            <a:endCxn id="61" idx="0"/>
          </p:cNvCxnSpPr>
          <p:nvPr/>
        </p:nvCxnSpPr>
        <p:spPr>
          <a:xfrm>
            <a:off x="9420225" y="2101575"/>
            <a:ext cx="1066433" cy="10593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1532C15-1069-4072-887B-26D72894E4F6}"/>
              </a:ext>
            </a:extLst>
          </p:cNvPr>
          <p:cNvCxnSpPr>
            <a:cxnSpLocks/>
            <a:stCxn id="32" idx="3"/>
            <a:endCxn id="36" idx="2"/>
          </p:cNvCxnSpPr>
          <p:nvPr/>
        </p:nvCxnSpPr>
        <p:spPr>
          <a:xfrm flipV="1">
            <a:off x="7542364" y="2427488"/>
            <a:ext cx="1144619" cy="10593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001B690-5370-4B12-BF11-DBADDB62A46C}"/>
              </a:ext>
            </a:extLst>
          </p:cNvPr>
          <p:cNvCxnSpPr>
            <a:cxnSpLocks/>
            <a:stCxn id="34" idx="2"/>
            <a:endCxn id="32" idx="1"/>
          </p:cNvCxnSpPr>
          <p:nvPr/>
        </p:nvCxnSpPr>
        <p:spPr>
          <a:xfrm rot="16200000" flipH="1">
            <a:off x="5528305" y="2375948"/>
            <a:ext cx="1058204" cy="11635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14D06D6-B187-4D59-9893-01B6702C3D85}"/>
              </a:ext>
            </a:extLst>
          </p:cNvPr>
          <p:cNvCxnSpPr>
            <a:cxnSpLocks/>
            <a:stCxn id="30" idx="3"/>
            <a:endCxn id="29" idx="2"/>
          </p:cNvCxnSpPr>
          <p:nvPr/>
        </p:nvCxnSpPr>
        <p:spPr>
          <a:xfrm flipV="1">
            <a:off x="2533652" y="2428618"/>
            <a:ext cx="1104371" cy="10582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22096CF-36DE-43D7-981F-9E7627FA8D06}"/>
              </a:ext>
            </a:extLst>
          </p:cNvPr>
          <p:cNvSpPr/>
          <p:nvPr/>
        </p:nvSpPr>
        <p:spPr>
          <a:xfrm>
            <a:off x="3627618" y="4737636"/>
            <a:ext cx="1629485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음성 서비스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D8D7B81-AD6B-4A15-A9F0-6EFBEBFCA505}"/>
              </a:ext>
            </a:extLst>
          </p:cNvPr>
          <p:cNvCxnSpPr>
            <a:cxnSpLocks/>
            <a:stCxn id="38" idx="1"/>
            <a:endCxn id="45" idx="3"/>
          </p:cNvCxnSpPr>
          <p:nvPr/>
        </p:nvCxnSpPr>
        <p:spPr>
          <a:xfrm flipH="1">
            <a:off x="5257103" y="5063549"/>
            <a:ext cx="1477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A3EB3DF2-B0EE-4145-B5C3-E931C5E54C64}"/>
              </a:ext>
            </a:extLst>
          </p:cNvPr>
          <p:cNvCxnSpPr>
            <a:cxnSpLocks/>
            <a:stCxn id="45" idx="1"/>
            <a:endCxn id="30" idx="2"/>
          </p:cNvCxnSpPr>
          <p:nvPr/>
        </p:nvCxnSpPr>
        <p:spPr>
          <a:xfrm rot="10800000">
            <a:off x="2119498" y="3812737"/>
            <a:ext cx="1508121" cy="125081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원리 </a:t>
            </a:r>
            <a:r>
              <a:rPr lang="en-US" altLang="ko-KR" sz="3200" b="1" i="1" kern="0">
                <a:solidFill>
                  <a:srgbClr val="545871"/>
                </a:solidFill>
              </a:rPr>
              <a:t>- </a:t>
            </a:r>
            <a:r>
              <a:rPr lang="ko-KR" altLang="en-US" sz="3200" b="1" i="1" kern="0">
                <a:solidFill>
                  <a:srgbClr val="545871"/>
                </a:solidFill>
              </a:rPr>
              <a:t>객체인식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263FA19-2E9C-42A9-A6AA-2B841E83FB0A}"/>
              </a:ext>
            </a:extLst>
          </p:cNvPr>
          <p:cNvSpPr/>
          <p:nvPr/>
        </p:nvSpPr>
        <p:spPr>
          <a:xfrm>
            <a:off x="9848483" y="3160909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1EE2141-A9AC-4A6E-92AA-22C5F7CE075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 flipH="1">
            <a:off x="8201058" y="5063549"/>
            <a:ext cx="16474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9033200-0660-4D6E-9468-8FA4E5EA27F3}"/>
              </a:ext>
            </a:extLst>
          </p:cNvPr>
          <p:cNvCxnSpPr>
            <a:cxnSpLocks/>
            <a:stCxn id="61" idx="2"/>
            <a:endCxn id="35" idx="0"/>
          </p:cNvCxnSpPr>
          <p:nvPr/>
        </p:nvCxnSpPr>
        <p:spPr>
          <a:xfrm flipH="1">
            <a:off x="10486657" y="3812735"/>
            <a:ext cx="1" cy="924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말풍선: 타원형 82">
            <a:extLst>
              <a:ext uri="{FF2B5EF4-FFF2-40B4-BE49-F238E27FC236}">
                <a16:creationId xmlns:a16="http://schemas.microsoft.com/office/drawing/2014/main" id="{44D6750F-7320-4908-B7B8-76E50B436095}"/>
              </a:ext>
            </a:extLst>
          </p:cNvPr>
          <p:cNvSpPr/>
          <p:nvPr/>
        </p:nvSpPr>
        <p:spPr>
          <a:xfrm>
            <a:off x="8703864" y="3856580"/>
            <a:ext cx="1253825" cy="664853"/>
          </a:xfrm>
          <a:prstGeom prst="wedgeEllipseCallout">
            <a:avLst>
              <a:gd name="adj1" fmla="val 82902"/>
              <a:gd name="adj2" fmla="val 806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음료 정보를 </a:t>
            </a:r>
            <a:r>
              <a:rPr lang="en-US" altLang="ko-KR" sz="1200">
                <a:solidFill>
                  <a:schemeClr val="tx1"/>
                </a:solidFill>
              </a:rPr>
              <a:t>DB</a:t>
            </a:r>
            <a:r>
              <a:rPr lang="ko-KR" altLang="en-US" sz="1200">
                <a:solidFill>
                  <a:schemeClr val="tx1"/>
                </a:solidFill>
              </a:rPr>
              <a:t>에 요청</a:t>
            </a:r>
          </a:p>
        </p:txBody>
      </p:sp>
      <p:sp>
        <p:nvSpPr>
          <p:cNvPr id="40" name="Rectangle 1">
            <a:extLst>
              <a:ext uri="{FF2B5EF4-FFF2-40B4-BE49-F238E27FC236}">
                <a16:creationId xmlns:a16="http://schemas.microsoft.com/office/drawing/2014/main" id="{C5FA6998-A4E2-4F94-90BF-C9660E7A3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27633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10"/>
    </mc:Choice>
    <mc:Fallback xmlns="">
      <p:transition spd="slow" advTm="8351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3D0E66-3068-4D9C-BF2A-EDE938A8EFA4}"/>
              </a:ext>
            </a:extLst>
          </p:cNvPr>
          <p:cNvSpPr/>
          <p:nvPr/>
        </p:nvSpPr>
        <p:spPr>
          <a:xfrm>
            <a:off x="1504949" y="1044499"/>
            <a:ext cx="9944100" cy="5225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4D016-F1F5-4636-9224-0F012B5077A9}"/>
              </a:ext>
            </a:extLst>
          </p:cNvPr>
          <p:cNvSpPr/>
          <p:nvPr/>
        </p:nvSpPr>
        <p:spPr>
          <a:xfrm>
            <a:off x="1705342" y="3160910"/>
            <a:ext cx="828310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User</a:t>
            </a:r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1626321-66A0-4B3A-A242-280CED3121DD}"/>
              </a:ext>
            </a:extLst>
          </p:cNvPr>
          <p:cNvSpPr/>
          <p:nvPr/>
        </p:nvSpPr>
        <p:spPr>
          <a:xfrm>
            <a:off x="5746282" y="3160909"/>
            <a:ext cx="1104371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Arduino</a:t>
            </a:r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0416CC5-A5E3-4E94-A314-00F28EDB604B}"/>
              </a:ext>
            </a:extLst>
          </p:cNvPr>
          <p:cNvSpPr/>
          <p:nvPr/>
        </p:nvSpPr>
        <p:spPr>
          <a:xfrm>
            <a:off x="9848482" y="4737636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DataBase</a:t>
            </a:r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61E9213-6ACF-4132-AECC-DDFD5E46A18C}"/>
              </a:ext>
            </a:extLst>
          </p:cNvPr>
          <p:cNvSpPr/>
          <p:nvPr/>
        </p:nvSpPr>
        <p:spPr>
          <a:xfrm>
            <a:off x="6734573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해당 음료에 대한 정보를 음성서비스를 통해 전달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22096CF-36DE-43D7-981F-9E7627FA8D06}"/>
              </a:ext>
            </a:extLst>
          </p:cNvPr>
          <p:cNvSpPr/>
          <p:nvPr/>
        </p:nvSpPr>
        <p:spPr>
          <a:xfrm>
            <a:off x="3627618" y="4737636"/>
            <a:ext cx="1629485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음성 서비스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D8D7B81-AD6B-4A15-A9F0-6EFBEBFCA505}"/>
              </a:ext>
            </a:extLst>
          </p:cNvPr>
          <p:cNvCxnSpPr>
            <a:cxnSpLocks/>
            <a:stCxn id="38" idx="1"/>
            <a:endCxn id="45" idx="3"/>
          </p:cNvCxnSpPr>
          <p:nvPr/>
        </p:nvCxnSpPr>
        <p:spPr>
          <a:xfrm flipH="1">
            <a:off x="5257103" y="5063549"/>
            <a:ext cx="1477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A3EB3DF2-B0EE-4145-B5C3-E931C5E54C64}"/>
              </a:ext>
            </a:extLst>
          </p:cNvPr>
          <p:cNvCxnSpPr>
            <a:cxnSpLocks/>
            <a:stCxn id="45" idx="1"/>
            <a:endCxn id="30" idx="2"/>
          </p:cNvCxnSpPr>
          <p:nvPr/>
        </p:nvCxnSpPr>
        <p:spPr>
          <a:xfrm rot="10800000">
            <a:off x="2119498" y="3812737"/>
            <a:ext cx="1508121" cy="125081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원리 </a:t>
            </a:r>
            <a:r>
              <a:rPr lang="en-US" altLang="ko-KR" sz="3200" b="1" i="1" kern="0">
                <a:solidFill>
                  <a:srgbClr val="545871"/>
                </a:solidFill>
              </a:rPr>
              <a:t>- </a:t>
            </a:r>
            <a:r>
              <a:rPr lang="ko-KR" altLang="en-US" sz="3200" b="1" i="1" kern="0">
                <a:solidFill>
                  <a:srgbClr val="545871"/>
                </a:solidFill>
              </a:rPr>
              <a:t>터치센서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263FA19-2E9C-42A9-A6AA-2B841E83FB0A}"/>
              </a:ext>
            </a:extLst>
          </p:cNvPr>
          <p:cNvSpPr/>
          <p:nvPr/>
        </p:nvSpPr>
        <p:spPr>
          <a:xfrm>
            <a:off x="9848483" y="3160909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1EE2141-A9AC-4A6E-92AA-22C5F7CE075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 flipH="1">
            <a:off x="8201058" y="5063549"/>
            <a:ext cx="16474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9033200-0660-4D6E-9468-8FA4E5EA27F3}"/>
              </a:ext>
            </a:extLst>
          </p:cNvPr>
          <p:cNvCxnSpPr>
            <a:cxnSpLocks/>
            <a:stCxn id="61" idx="2"/>
            <a:endCxn id="35" idx="0"/>
          </p:cNvCxnSpPr>
          <p:nvPr/>
        </p:nvCxnSpPr>
        <p:spPr>
          <a:xfrm flipH="1">
            <a:off x="10486657" y="3812735"/>
            <a:ext cx="1" cy="924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말풍선: 타원형 82">
            <a:extLst>
              <a:ext uri="{FF2B5EF4-FFF2-40B4-BE49-F238E27FC236}">
                <a16:creationId xmlns:a16="http://schemas.microsoft.com/office/drawing/2014/main" id="{44D6750F-7320-4908-B7B8-76E50B436095}"/>
              </a:ext>
            </a:extLst>
          </p:cNvPr>
          <p:cNvSpPr/>
          <p:nvPr/>
        </p:nvSpPr>
        <p:spPr>
          <a:xfrm>
            <a:off x="8703864" y="3856580"/>
            <a:ext cx="1253825" cy="664853"/>
          </a:xfrm>
          <a:prstGeom prst="wedgeEllipseCallout">
            <a:avLst>
              <a:gd name="adj1" fmla="val 82902"/>
              <a:gd name="adj2" fmla="val 806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음료 정보를 </a:t>
            </a:r>
            <a:r>
              <a:rPr lang="en-US" altLang="ko-KR" sz="1200">
                <a:solidFill>
                  <a:schemeClr val="tx1"/>
                </a:solidFill>
              </a:rPr>
              <a:t>DB</a:t>
            </a:r>
            <a:r>
              <a:rPr lang="ko-KR" altLang="en-US" sz="1200">
                <a:solidFill>
                  <a:schemeClr val="tx1"/>
                </a:solidFill>
              </a:rPr>
              <a:t>에 요청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C6C6D36-0C0F-4453-B18B-A98AAA5F58E5}"/>
              </a:ext>
            </a:extLst>
          </p:cNvPr>
          <p:cNvSpPr/>
          <p:nvPr/>
        </p:nvSpPr>
        <p:spPr>
          <a:xfrm>
            <a:off x="3462519" y="1931529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사용자가 원하는 음료의 </a:t>
            </a:r>
            <a:r>
              <a:rPr lang="ko-KR" altLang="en-US" sz="1200" err="1"/>
              <a:t>네임택을</a:t>
            </a:r>
            <a:r>
              <a:rPr lang="ko-KR" altLang="en-US" sz="1200"/>
              <a:t> 누른다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445C70E-AC45-438F-8BDC-16D41C78F479}"/>
              </a:ext>
            </a:extLst>
          </p:cNvPr>
          <p:cNvCxnSpPr>
            <a:cxnSpLocks/>
            <a:stCxn id="30" idx="3"/>
            <a:endCxn id="49" idx="1"/>
          </p:cNvCxnSpPr>
          <p:nvPr/>
        </p:nvCxnSpPr>
        <p:spPr>
          <a:xfrm flipV="1">
            <a:off x="2533652" y="2257442"/>
            <a:ext cx="928867" cy="12293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7C6CE3E-6BAB-4681-B1C8-D2E822E0F3A9}"/>
              </a:ext>
            </a:extLst>
          </p:cNvPr>
          <p:cNvCxnSpPr>
            <a:cxnSpLocks/>
            <a:stCxn id="49" idx="3"/>
            <a:endCxn id="32" idx="1"/>
          </p:cNvCxnSpPr>
          <p:nvPr/>
        </p:nvCxnSpPr>
        <p:spPr>
          <a:xfrm>
            <a:off x="4929004" y="2257442"/>
            <a:ext cx="817278" cy="12293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CDAA94C-B73F-4892-B3A2-57BC20D6580F}"/>
              </a:ext>
            </a:extLst>
          </p:cNvPr>
          <p:cNvSpPr/>
          <p:nvPr/>
        </p:nvSpPr>
        <p:spPr>
          <a:xfrm>
            <a:off x="7558285" y="1933557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해당 번호에 해당하는 음료 정보를 서버에 요청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9787998-A5A7-4F83-8496-150D0BF914B2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 flipV="1">
            <a:off x="6850653" y="2259470"/>
            <a:ext cx="707632" cy="12273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8CC7FFA-EB67-48A5-BFEA-8A9F4190C9B3}"/>
              </a:ext>
            </a:extLst>
          </p:cNvPr>
          <p:cNvCxnSpPr>
            <a:cxnSpLocks/>
            <a:stCxn id="52" idx="3"/>
            <a:endCxn id="61" idx="0"/>
          </p:cNvCxnSpPr>
          <p:nvPr/>
        </p:nvCxnSpPr>
        <p:spPr>
          <a:xfrm>
            <a:off x="9024770" y="2259470"/>
            <a:ext cx="1461888" cy="90143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1">
            <a:extLst>
              <a:ext uri="{FF2B5EF4-FFF2-40B4-BE49-F238E27FC236}">
                <a16:creationId xmlns:a16="http://schemas.microsoft.com/office/drawing/2014/main" id="{147C4C88-627A-4D7E-AAF4-785B6D11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8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44"/>
    </mc:Choice>
    <mc:Fallback xmlns="">
      <p:transition spd="slow" advTm="7164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엔티티 관계도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7F7273-DB9B-4209-B813-B8535B4AC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05" y="1295346"/>
            <a:ext cx="9170821" cy="4620018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B077DEE2-781A-4D7F-A093-7F2A003D8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9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38"/>
    </mc:Choice>
    <mc:Fallback xmlns="">
      <p:transition spd="slow" advTm="8063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테이블 정의서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007498" y="943015"/>
            <a:ext cx="119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+mj-ea"/>
                <a:ea typeface="+mj-ea"/>
              </a:rPr>
              <a:t>beverage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1674B6E2-0AE0-4FD2-8BE3-903753C35EF7}"/>
              </a:ext>
            </a:extLst>
          </p:cNvPr>
          <p:cNvSpPr txBox="1"/>
          <p:nvPr/>
        </p:nvSpPr>
        <p:spPr>
          <a:xfrm>
            <a:off x="2007498" y="3581396"/>
            <a:ext cx="216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err="1">
                <a:latin typeface="+mj-ea"/>
                <a:ea typeface="+mj-ea"/>
              </a:rPr>
              <a:t>beverage_location</a:t>
            </a:r>
            <a:endParaRPr lang="ko-KR" altLang="en-US" b="1">
              <a:latin typeface="+mj-ea"/>
              <a:ea typeface="+mj-ea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9575744-EB0B-4BC9-8898-19F0D1A43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73168"/>
              </p:ext>
            </p:extLst>
          </p:nvPr>
        </p:nvGraphicFramePr>
        <p:xfrm>
          <a:off x="2007498" y="1279701"/>
          <a:ext cx="81280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712">
                  <a:extLst>
                    <a:ext uri="{9D8B030D-6E8A-4147-A177-3AD203B41FA5}">
                      <a16:colId xmlns:a16="http://schemas.microsoft.com/office/drawing/2014/main" val="401966081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126999651"/>
                    </a:ext>
                  </a:extLst>
                </a:gridCol>
                <a:gridCol w="1226122">
                  <a:extLst>
                    <a:ext uri="{9D8B030D-6E8A-4147-A177-3AD203B41FA5}">
                      <a16:colId xmlns:a16="http://schemas.microsoft.com/office/drawing/2014/main" val="2078229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890207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301080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1752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65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beverage_id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979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name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price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262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size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음료사이즈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61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bottle_type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용기종류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394927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9278381-B675-4784-9D29-40EAE56E4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62487"/>
              </p:ext>
            </p:extLst>
          </p:nvPr>
        </p:nvGraphicFramePr>
        <p:xfrm>
          <a:off x="2003518" y="3962699"/>
          <a:ext cx="8128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666">
                  <a:extLst>
                    <a:ext uri="{9D8B030D-6E8A-4147-A177-3AD203B41FA5}">
                      <a16:colId xmlns:a16="http://schemas.microsoft.com/office/drawing/2014/main" val="4088406388"/>
                    </a:ext>
                  </a:extLst>
                </a:gridCol>
                <a:gridCol w="999241">
                  <a:extLst>
                    <a:ext uri="{9D8B030D-6E8A-4147-A177-3AD203B41FA5}">
                      <a16:colId xmlns:a16="http://schemas.microsoft.com/office/drawing/2014/main" val="1556893179"/>
                    </a:ext>
                  </a:extLst>
                </a:gridCol>
                <a:gridCol w="1263191">
                  <a:extLst>
                    <a:ext uri="{9D8B030D-6E8A-4147-A177-3AD203B41FA5}">
                      <a16:colId xmlns:a16="http://schemas.microsoft.com/office/drawing/2014/main" val="1488230952"/>
                    </a:ext>
                  </a:extLst>
                </a:gridCol>
                <a:gridCol w="989815">
                  <a:extLst>
                    <a:ext uri="{9D8B030D-6E8A-4147-A177-3AD203B41FA5}">
                      <a16:colId xmlns:a16="http://schemas.microsoft.com/office/drawing/2014/main" val="1079925538"/>
                    </a:ext>
                  </a:extLst>
                </a:gridCol>
                <a:gridCol w="1169422">
                  <a:extLst>
                    <a:ext uri="{9D8B030D-6E8A-4147-A177-3AD203B41FA5}">
                      <a16:colId xmlns:a16="http://schemas.microsoft.com/office/drawing/2014/main" val="31991324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11361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7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Beverage_location_id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음료위치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1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row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68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1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83786"/>
                  </a:ext>
                </a:extLst>
              </a:tr>
            </a:tbl>
          </a:graphicData>
        </a:graphic>
      </p:graphicFrame>
      <p:sp>
        <p:nvSpPr>
          <p:cNvPr id="28" name="Rectangle 1">
            <a:extLst>
              <a:ext uri="{FF2B5EF4-FFF2-40B4-BE49-F238E27FC236}">
                <a16:creationId xmlns:a16="http://schemas.microsoft.com/office/drawing/2014/main" id="{1077F5E2-954E-4FB6-872D-71F67009F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27"/>
    </mc:Choice>
    <mc:Fallback xmlns="">
      <p:transition spd="slow" advTm="7012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F8710-E8C1-4AEA-8DFF-33ABBFFF250F}"/>
              </a:ext>
            </a:extLst>
          </p:cNvPr>
          <p:cNvSpPr txBox="1"/>
          <p:nvPr/>
        </p:nvSpPr>
        <p:spPr>
          <a:xfrm>
            <a:off x="5373278" y="1001289"/>
            <a:ext cx="191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터치센서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F92086-678B-438E-9574-B4EEFDB3032B}"/>
              </a:ext>
            </a:extLst>
          </p:cNvPr>
          <p:cNvSpPr txBox="1"/>
          <p:nvPr/>
        </p:nvSpPr>
        <p:spPr>
          <a:xfrm>
            <a:off x="5373278" y="3812736"/>
            <a:ext cx="243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젯슨나노</a:t>
            </a:r>
            <a:endParaRPr lang="ko-KR" altLang="en-US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C6EDB-7BE0-43A0-873A-3FE68C5F61D7}"/>
              </a:ext>
            </a:extLst>
          </p:cNvPr>
          <p:cNvSpPr txBox="1"/>
          <p:nvPr/>
        </p:nvSpPr>
        <p:spPr>
          <a:xfrm>
            <a:off x="5458120" y="1598317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각 음료위치에 해당하는 이름표에 장착하여 음료의 위치를 확인하기 위해 활용한다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1C35BA-D92D-4998-A617-37619DEA22D7}"/>
              </a:ext>
            </a:extLst>
          </p:cNvPr>
          <p:cNvSpPr txBox="1"/>
          <p:nvPr/>
        </p:nvSpPr>
        <p:spPr>
          <a:xfrm>
            <a:off x="5458120" y="4354170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카메라를 통해 받아온 이미지에서 객체 인식을 진행하고</a:t>
            </a:r>
            <a:r>
              <a:rPr lang="en-US" altLang="ko-KR"/>
              <a:t>, </a:t>
            </a:r>
            <a:r>
              <a:rPr lang="ko-KR" altLang="en-US"/>
              <a:t>해당 객체의 위치파악 연산을 위해 이용한다</a:t>
            </a:r>
            <a:r>
              <a:rPr lang="en-US" altLang="ko-KR"/>
              <a:t>.</a:t>
            </a:r>
            <a:r>
              <a:rPr lang="ko-KR" altLang="en-US"/>
              <a:t>  </a:t>
            </a:r>
          </a:p>
        </p:txBody>
      </p:sp>
      <p:pic>
        <p:nvPicPr>
          <p:cNvPr id="28" name="그림 2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CEB7AD0-9367-48E3-8B06-2F9BED16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9891" y="921522"/>
            <a:ext cx="2953890" cy="2216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4AF0E7E5-D06C-4416-A60D-8B0498A34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10" y="3812736"/>
            <a:ext cx="2817826" cy="2233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A4659433-6640-4FAE-B6D1-C3C806B58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82587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69"/>
    </mc:Choice>
    <mc:Fallback xmlns="">
      <p:transition spd="slow" advTm="2626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F92086-678B-438E-9574-B4EEFDB3032B}"/>
              </a:ext>
            </a:extLst>
          </p:cNvPr>
          <p:cNvSpPr txBox="1"/>
          <p:nvPr/>
        </p:nvSpPr>
        <p:spPr>
          <a:xfrm>
            <a:off x="5373278" y="3812736"/>
            <a:ext cx="243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라즈베리파이</a:t>
            </a:r>
            <a:endParaRPr lang="ko-KR" altLang="en-US" sz="24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1C35BA-D92D-4998-A617-37619DEA22D7}"/>
              </a:ext>
            </a:extLst>
          </p:cNvPr>
          <p:cNvSpPr txBox="1"/>
          <p:nvPr/>
        </p:nvSpPr>
        <p:spPr>
          <a:xfrm>
            <a:off x="5458120" y="4354170"/>
            <a:ext cx="5726436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터치센서들을 활용해 해당 센서가 지목하는 음료의 정보와의 연결 연산과 서버와의 통신을 위해 이용한다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6806CCD6-0101-4718-B578-F2ECF2070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16" y="3807761"/>
            <a:ext cx="2865456" cy="1988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3A82805-38DA-4BF4-BAB7-8E66AE488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40" y="1049931"/>
            <a:ext cx="2077141" cy="23587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DF8F66-5CEA-4D68-A39F-93D940985CC2}"/>
              </a:ext>
            </a:extLst>
          </p:cNvPr>
          <p:cNvSpPr txBox="1"/>
          <p:nvPr/>
        </p:nvSpPr>
        <p:spPr>
          <a:xfrm>
            <a:off x="5373278" y="1011971"/>
            <a:ext cx="302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젯슨나노</a:t>
            </a:r>
            <a:r>
              <a:rPr lang="ko-KR" altLang="en-US" sz="2400" b="1"/>
              <a:t> </a:t>
            </a:r>
            <a:r>
              <a:rPr lang="en-US" altLang="ko-KR" sz="2400" b="1"/>
              <a:t>Wi-Fi </a:t>
            </a:r>
            <a:r>
              <a:rPr lang="ko-KR" altLang="en-US" sz="2400" b="1"/>
              <a:t>모듈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1971BE-5E20-4189-B427-93F6F7AE391D}"/>
              </a:ext>
            </a:extLst>
          </p:cNvPr>
          <p:cNvSpPr txBox="1"/>
          <p:nvPr/>
        </p:nvSpPr>
        <p:spPr>
          <a:xfrm>
            <a:off x="5458120" y="1629095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서버의 데이터베이스에서 정보를 수신하기 위해 </a:t>
            </a:r>
            <a:r>
              <a:rPr lang="en-US" altLang="ko-KR"/>
              <a:t>WIFI </a:t>
            </a:r>
            <a:r>
              <a:rPr lang="ko-KR" altLang="en-US"/>
              <a:t>모듈을 이용한다</a:t>
            </a:r>
            <a:r>
              <a:rPr lang="en-US" altLang="ko-KR"/>
              <a:t>.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210AE28C-4720-4489-AB2D-437100E3A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84096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47"/>
    </mc:Choice>
    <mc:Fallback xmlns="">
      <p:transition spd="slow" advTm="2734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F8710-E8C1-4AEA-8DFF-33ABBFFF250F}"/>
              </a:ext>
            </a:extLst>
          </p:cNvPr>
          <p:cNvSpPr txBox="1"/>
          <p:nvPr/>
        </p:nvSpPr>
        <p:spPr>
          <a:xfrm>
            <a:off x="5373278" y="1001289"/>
            <a:ext cx="191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스피커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C6EDB-7BE0-43A0-873A-3FE68C5F61D7}"/>
              </a:ext>
            </a:extLst>
          </p:cNvPr>
          <p:cNvSpPr txBox="1"/>
          <p:nvPr/>
        </p:nvSpPr>
        <p:spPr>
          <a:xfrm>
            <a:off x="5458120" y="1598317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음료에 대한 정보를 청각적으로 알려주기 위한 역할을 한다</a:t>
            </a:r>
            <a:r>
              <a:rPr lang="en-US" altLang="ko-KR"/>
              <a:t>.</a:t>
            </a:r>
          </a:p>
        </p:txBody>
      </p:sp>
      <p:pic>
        <p:nvPicPr>
          <p:cNvPr id="7" name="그림 6" descr="스피커, 전자기기, 검은색, 마우스이(가) 표시된 사진&#10;&#10;자동 생성된 설명">
            <a:extLst>
              <a:ext uri="{FF2B5EF4-FFF2-40B4-BE49-F238E27FC236}">
                <a16:creationId xmlns:a16="http://schemas.microsoft.com/office/drawing/2014/main" id="{46B63B4B-6C55-444B-9811-70C14770A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66" y="1131156"/>
            <a:ext cx="2168615" cy="211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C811ADB-878F-466D-A885-330277A78DB3}"/>
              </a:ext>
            </a:extLst>
          </p:cNvPr>
          <p:cNvSpPr txBox="1"/>
          <p:nvPr/>
        </p:nvSpPr>
        <p:spPr>
          <a:xfrm>
            <a:off x="5373278" y="3793263"/>
            <a:ext cx="191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카메라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C32E2A-6828-4A08-9E3D-2E877248AAF1}"/>
              </a:ext>
            </a:extLst>
          </p:cNvPr>
          <p:cNvSpPr txBox="1"/>
          <p:nvPr/>
        </p:nvSpPr>
        <p:spPr>
          <a:xfrm>
            <a:off x="5458120" y="4390291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객체를 인식하여 좌표를 잡기 위해 사용하는데 활용한다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6" name="그림 35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F8E68539-406E-4F1D-B100-D862BCE3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16" y="3618946"/>
            <a:ext cx="2339497" cy="2339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E0AB8119-89B4-4D47-8628-AA1F6E556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19978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1"/>
    </mc:Choice>
    <mc:Fallback xmlns="">
      <p:transition spd="slow" advTm="1490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F8710-E8C1-4AEA-8DFF-33ABBFFF250F}"/>
              </a:ext>
            </a:extLst>
          </p:cNvPr>
          <p:cNvSpPr txBox="1"/>
          <p:nvPr/>
        </p:nvSpPr>
        <p:spPr>
          <a:xfrm>
            <a:off x="5373277" y="1001289"/>
            <a:ext cx="611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라즈베리파이용</a:t>
            </a:r>
            <a:r>
              <a:rPr lang="ko-KR" altLang="en-US" b="1"/>
              <a:t> </a:t>
            </a:r>
            <a:r>
              <a:rPr lang="en-US" altLang="ko-KR" sz="2400" b="1"/>
              <a:t>GPIO </a:t>
            </a:r>
            <a:r>
              <a:rPr lang="ko-KR" altLang="en-US" sz="2400" b="1" err="1"/>
              <a:t>쉴드</a:t>
            </a:r>
            <a:r>
              <a:rPr lang="ko-KR" altLang="en-US" sz="2400" b="1"/>
              <a:t> </a:t>
            </a:r>
            <a:r>
              <a:rPr lang="en-US" altLang="ko-KR" sz="2400" b="1"/>
              <a:t>+ </a:t>
            </a:r>
            <a:r>
              <a:rPr lang="ko-KR" altLang="en-US" sz="2400" b="1"/>
              <a:t>케이블 </a:t>
            </a:r>
            <a:r>
              <a:rPr lang="ko-KR" altLang="en-US" sz="2400" b="1" err="1"/>
              <a:t>셋트</a:t>
            </a:r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C6EDB-7BE0-43A0-873A-3FE68C5F61D7}"/>
              </a:ext>
            </a:extLst>
          </p:cNvPr>
          <p:cNvSpPr txBox="1"/>
          <p:nvPr/>
        </p:nvSpPr>
        <p:spPr>
          <a:xfrm>
            <a:off x="5458120" y="1598317"/>
            <a:ext cx="5656082" cy="92333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많은 터치센서와 </a:t>
            </a:r>
            <a:r>
              <a:rPr lang="en-US" altLang="ko-KR"/>
              <a:t>LED </a:t>
            </a:r>
            <a:r>
              <a:rPr lang="ko-KR" altLang="en-US"/>
              <a:t>스트립을 통해</a:t>
            </a:r>
            <a:r>
              <a:rPr lang="en-US" altLang="ko-KR"/>
              <a:t>, </a:t>
            </a:r>
            <a:r>
              <a:rPr lang="ko-KR" altLang="en-US"/>
              <a:t>편의점 냉장고 내에 음료에 대한 위치 파악 및 정보 제공을 진행하기에 많은 수신용 핀을 이용한다</a:t>
            </a:r>
            <a:r>
              <a:rPr lang="en-US" altLang="ko-KR"/>
              <a:t>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5CFD105-B2D4-4C0E-86B1-7005E0FB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57" y="819773"/>
            <a:ext cx="3596445" cy="3596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887857-1682-44B7-A74A-2B3A2C01F2E6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BDCC3C-9A39-4639-AFE6-2FEDA885037F}"/>
              </a:ext>
            </a:extLst>
          </p:cNvPr>
          <p:cNvSpPr txBox="1"/>
          <p:nvPr/>
        </p:nvSpPr>
        <p:spPr>
          <a:xfrm>
            <a:off x="5373277" y="4394513"/>
            <a:ext cx="611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LED </a:t>
            </a:r>
            <a:r>
              <a:rPr lang="ko-KR" altLang="en-US" sz="2400" b="1"/>
              <a:t>스트립</a:t>
            </a:r>
            <a:endParaRPr lang="ko-KR" altLang="en-US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F65241-0E61-40F1-ABF7-5ECC966AD79F}"/>
              </a:ext>
            </a:extLst>
          </p:cNvPr>
          <p:cNvSpPr txBox="1"/>
          <p:nvPr/>
        </p:nvSpPr>
        <p:spPr>
          <a:xfrm>
            <a:off x="5458120" y="4991541"/>
            <a:ext cx="5656082" cy="92333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터치센서와 라즈베리 파이를 연결하는 데 있어</a:t>
            </a:r>
            <a:r>
              <a:rPr lang="en-US" altLang="ko-KR"/>
              <a:t>, </a:t>
            </a:r>
            <a:r>
              <a:rPr lang="ko-KR" altLang="en-US"/>
              <a:t>따로 디스플레이로 연결 확인을 진행하는 것이 아니기 때문에 이 </a:t>
            </a:r>
            <a:r>
              <a:rPr lang="en-US" altLang="ko-KR"/>
              <a:t>LED </a:t>
            </a:r>
            <a:r>
              <a:rPr lang="ko-KR" altLang="en-US"/>
              <a:t>스트립을 통해 연결 상황을 확인한다</a:t>
            </a:r>
            <a:r>
              <a:rPr lang="en-US" altLang="ko-KR"/>
              <a:t>.</a:t>
            </a:r>
          </a:p>
        </p:txBody>
      </p:sp>
      <p:pic>
        <p:nvPicPr>
          <p:cNvPr id="1026" name="Picture 2" descr="디바이스마트,LED/LCD &gt; LED 인테리어조명 &gt; 플렉서블 LED,SZH,5V 5050 LED RGB Flexible 일반 Strip 1M/60LED[SY-SL0985],사이즈 : 5050 / 전원 : 5V / 색상 : RGB">
            <a:extLst>
              <a:ext uri="{FF2B5EF4-FFF2-40B4-BE49-F238E27FC236}">
                <a16:creationId xmlns:a16="http://schemas.microsoft.com/office/drawing/2014/main" id="{ECCD7A54-355E-420E-A9C1-E09F131C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43" y="4085809"/>
            <a:ext cx="3080107" cy="23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CB467BD5-5CC7-4C88-9795-16BA34635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185569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04"/>
    </mc:Choice>
    <mc:Fallback xmlns="">
      <p:transition spd="slow" advTm="4030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D86007-F449-4F0C-9935-33633FB49BA0}"/>
              </a:ext>
            </a:extLst>
          </p:cNvPr>
          <p:cNvSpPr/>
          <p:nvPr/>
        </p:nvSpPr>
        <p:spPr>
          <a:xfrm>
            <a:off x="1264849" y="185680"/>
            <a:ext cx="2128800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과제 목표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4D1292-819B-489F-9D28-A2850D78EB93}"/>
              </a:ext>
            </a:extLst>
          </p:cNvPr>
          <p:cNvSpPr/>
          <p:nvPr/>
        </p:nvSpPr>
        <p:spPr>
          <a:xfrm>
            <a:off x="1513500" y="1290206"/>
            <a:ext cx="983683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1.</a:t>
            </a:r>
            <a:r>
              <a:rPr lang="ko-KR" altLang="en-US" sz="2400" b="1" kern="0">
                <a:solidFill>
                  <a:srgbClr val="545871"/>
                </a:solidFill>
              </a:rPr>
              <a:t> 시각장애인을 위한 편의점 내 음료 위치 안내 모바일 어플리케이션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D8A0B3-CA16-4E13-B72A-6ED524E93B57}"/>
              </a:ext>
            </a:extLst>
          </p:cNvPr>
          <p:cNvSpPr/>
          <p:nvPr/>
        </p:nvSpPr>
        <p:spPr>
          <a:xfrm>
            <a:off x="1513501" y="2514335"/>
            <a:ext cx="934379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2.</a:t>
            </a:r>
            <a:r>
              <a:rPr lang="ko-KR" altLang="en-US" sz="2400" b="1" kern="0">
                <a:solidFill>
                  <a:srgbClr val="545871"/>
                </a:solidFill>
              </a:rPr>
              <a:t> 편의점 음료 냉장고 앞에서 음료 지목 시 해당 음료 안내 시스템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637800-D223-4EBC-A6EC-A5C7F3F58C53}"/>
              </a:ext>
            </a:extLst>
          </p:cNvPr>
          <p:cNvSpPr/>
          <p:nvPr/>
        </p:nvSpPr>
        <p:spPr>
          <a:xfrm>
            <a:off x="1513500" y="3738464"/>
            <a:ext cx="1016821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3.</a:t>
            </a:r>
            <a:r>
              <a:rPr lang="ko-KR" altLang="en-US" sz="2400" b="1" kern="0">
                <a:solidFill>
                  <a:srgbClr val="545871"/>
                </a:solidFill>
              </a:rPr>
              <a:t> 음료 냉장고에 음료 정보 안내판 </a:t>
            </a:r>
            <a:r>
              <a:rPr lang="ko-KR" altLang="en-US" sz="2400" b="1" kern="0" err="1">
                <a:solidFill>
                  <a:srgbClr val="545871"/>
                </a:solidFill>
              </a:rPr>
              <a:t>터치시</a:t>
            </a:r>
            <a:r>
              <a:rPr lang="ko-KR" altLang="en-US" sz="2400" b="1" kern="0">
                <a:solidFill>
                  <a:srgbClr val="545871"/>
                </a:solidFill>
              </a:rPr>
              <a:t> 해당 음료를 안내하는 시스템  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95028E-58CE-4E89-9793-C5DB557A7593}"/>
              </a:ext>
            </a:extLst>
          </p:cNvPr>
          <p:cNvSpPr/>
          <p:nvPr/>
        </p:nvSpPr>
        <p:spPr>
          <a:xfrm>
            <a:off x="1588915" y="1857255"/>
            <a:ext cx="98368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음성인식을 통해 음료 정보의 안내를 명령하고</a:t>
            </a:r>
            <a:r>
              <a:rPr lang="en-US" altLang="ko-KR" sz="1600" b="1" kern="0">
                <a:solidFill>
                  <a:srgbClr val="545871"/>
                </a:solidFill>
              </a:rPr>
              <a:t> ,</a:t>
            </a:r>
            <a:r>
              <a:rPr lang="ko-KR" altLang="en-US" sz="1600" b="1" kern="0">
                <a:solidFill>
                  <a:srgbClr val="545871"/>
                </a:solidFill>
              </a:rPr>
              <a:t>음성으로 정보를 안내 받는 시스템을 개발한다</a:t>
            </a:r>
            <a:r>
              <a:rPr lang="en-US" altLang="ko-KR" sz="1600" b="1" kern="0">
                <a:solidFill>
                  <a:srgbClr val="545871"/>
                </a:solidFill>
              </a:rPr>
              <a:t>.</a:t>
            </a:r>
            <a:r>
              <a:rPr lang="ko-KR" altLang="en-US" sz="1600" b="1" kern="0">
                <a:solidFill>
                  <a:srgbClr val="545871"/>
                </a:solidFill>
              </a:rPr>
              <a:t>  </a:t>
            </a:r>
            <a:endParaRPr lang="en-US" altLang="ko-KR" sz="1600" b="1" kern="0">
              <a:solidFill>
                <a:srgbClr val="54587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84800B-C787-44B7-A0CC-E5168AD21A8C}"/>
              </a:ext>
            </a:extLst>
          </p:cNvPr>
          <p:cNvSpPr/>
          <p:nvPr/>
        </p:nvSpPr>
        <p:spPr>
          <a:xfrm>
            <a:off x="1600129" y="4392027"/>
            <a:ext cx="98368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터치 센서와 연동된 서버에서 정보를 받아 음료를 재확인하는 시스템을 개발한다</a:t>
            </a:r>
            <a:r>
              <a:rPr lang="en-US" altLang="ko-KR" sz="16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09A62B-B33D-43CF-AE45-87BC456E62ED}"/>
              </a:ext>
            </a:extLst>
          </p:cNvPr>
          <p:cNvSpPr/>
          <p:nvPr/>
        </p:nvSpPr>
        <p:spPr>
          <a:xfrm>
            <a:off x="1607769" y="3083347"/>
            <a:ext cx="9343795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손가락으로 가리키는 음료를 파악하여 음성으로 해당 음료 안내 시스템을 개발한다</a:t>
            </a:r>
            <a:r>
              <a:rPr lang="en-US" altLang="ko-KR" sz="1600" b="1" kern="0">
                <a:solidFill>
                  <a:srgbClr val="545871"/>
                </a:solidFill>
              </a:rPr>
              <a:t>.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0C1C81-240E-42DA-82BD-F67E0A13C44F}"/>
              </a:ext>
            </a:extLst>
          </p:cNvPr>
          <p:cNvSpPr/>
          <p:nvPr/>
        </p:nvSpPr>
        <p:spPr>
          <a:xfrm>
            <a:off x="1513500" y="4873198"/>
            <a:ext cx="934379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4. </a:t>
            </a:r>
            <a:r>
              <a:rPr lang="ko-KR" altLang="en-US" sz="2400" b="1" kern="0">
                <a:solidFill>
                  <a:srgbClr val="545871"/>
                </a:solidFill>
              </a:rPr>
              <a:t>편의점의 음료 위치 및 정보를 수정하기 위한 웹 어플리케이션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423285-994E-492F-B94D-BAE7379213E3}"/>
              </a:ext>
            </a:extLst>
          </p:cNvPr>
          <p:cNvSpPr/>
          <p:nvPr/>
        </p:nvSpPr>
        <p:spPr>
          <a:xfrm>
            <a:off x="1607769" y="5616801"/>
            <a:ext cx="98368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음료 정보를 수정하면 수정된 내용을 서버에서 다른 어플리케이션으로 뿌려주는 웹 사이트를 구축한다</a:t>
            </a:r>
            <a:r>
              <a:rPr lang="en-US" altLang="ko-KR" sz="1600" b="1" kern="0">
                <a:solidFill>
                  <a:srgbClr val="54587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22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4"/>
    </mc:Choice>
    <mc:Fallback xmlns="">
      <p:transition spd="slow" advTm="4526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실험</a:t>
            </a:r>
            <a:r>
              <a:rPr lang="en-US" altLang="ko-KR" sz="3200" b="1" i="1" kern="0">
                <a:solidFill>
                  <a:srgbClr val="545871"/>
                </a:solidFill>
              </a:rPr>
              <a:t>(</a:t>
            </a:r>
            <a:r>
              <a:rPr lang="ko-KR" altLang="en-US" sz="3200" b="1" i="1" kern="0">
                <a:solidFill>
                  <a:srgbClr val="545871"/>
                </a:solidFill>
              </a:rPr>
              <a:t>시연</a:t>
            </a:r>
            <a:r>
              <a:rPr lang="en-US" altLang="ko-KR" sz="3200" b="1" i="1" kern="0">
                <a:solidFill>
                  <a:srgbClr val="545871"/>
                </a:solidFill>
              </a:rPr>
              <a:t>)</a:t>
            </a:r>
            <a:r>
              <a:rPr lang="ko-KR" altLang="en-US" sz="3200" b="1" i="1" kern="0">
                <a:solidFill>
                  <a:srgbClr val="545871"/>
                </a:solidFill>
              </a:rPr>
              <a:t> 방법 </a:t>
            </a:r>
            <a:r>
              <a:rPr lang="en-US" altLang="ko-KR" sz="3200" b="1" i="1" kern="0">
                <a:solidFill>
                  <a:srgbClr val="545871"/>
                </a:solidFill>
              </a:rPr>
              <a:t>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5DBD94-A6AA-4CA5-B63C-39342E91AD36}"/>
              </a:ext>
            </a:extLst>
          </p:cNvPr>
          <p:cNvSpPr/>
          <p:nvPr/>
        </p:nvSpPr>
        <p:spPr>
          <a:xfrm>
            <a:off x="1264846" y="1653461"/>
            <a:ext cx="720591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① 데이터베이스에 음료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음료위치 정보를 담아둔다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2675E3-5CE8-474F-B758-D2AA12AD1DA1}"/>
              </a:ext>
            </a:extLst>
          </p:cNvPr>
          <p:cNvSpPr/>
          <p:nvPr/>
        </p:nvSpPr>
        <p:spPr>
          <a:xfrm>
            <a:off x="1264846" y="2176516"/>
            <a:ext cx="720591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② 모바일 앱을 실행해서 음성인식 버튼을 클릭한다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FAF587-E29B-47AC-BD2F-BB3DEBAD5A89}"/>
              </a:ext>
            </a:extLst>
          </p:cNvPr>
          <p:cNvSpPr/>
          <p:nvPr/>
        </p:nvSpPr>
        <p:spPr>
          <a:xfrm>
            <a:off x="1264846" y="2699204"/>
            <a:ext cx="720591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③ 원하는 음료 이름을 말한다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839-F7A3-482A-8887-7E22C659A548}"/>
              </a:ext>
            </a:extLst>
          </p:cNvPr>
          <p:cNvSpPr/>
          <p:nvPr/>
        </p:nvSpPr>
        <p:spPr>
          <a:xfrm>
            <a:off x="1264846" y="3221892"/>
            <a:ext cx="793944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④ 원하는 음료에 대한 정보를 앱 내에서 청각적으로 안내를 받는다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6D08A7-34E3-42B0-931D-EBBAEE32EA72}"/>
              </a:ext>
            </a:extLst>
          </p:cNvPr>
          <p:cNvSpPr/>
          <p:nvPr/>
        </p:nvSpPr>
        <p:spPr>
          <a:xfrm>
            <a:off x="1264846" y="3744580"/>
            <a:ext cx="793944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A695E-3528-4198-ACD1-B03B5446B1F6}"/>
              </a:ext>
            </a:extLst>
          </p:cNvPr>
          <p:cNvSpPr txBox="1"/>
          <p:nvPr/>
        </p:nvSpPr>
        <p:spPr>
          <a:xfrm>
            <a:off x="1436924" y="3938560"/>
            <a:ext cx="3845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kern="0">
                <a:solidFill>
                  <a:srgbClr val="545871"/>
                </a:solidFill>
              </a:rPr>
              <a:t>●</a:t>
            </a:r>
            <a:endParaRPr lang="ko-KR" altLang="en-US" sz="13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3B489F-C437-4123-9228-2E6E0FCF67DF}"/>
              </a:ext>
            </a:extLst>
          </p:cNvPr>
          <p:cNvSpPr/>
          <p:nvPr/>
        </p:nvSpPr>
        <p:spPr>
          <a:xfrm>
            <a:off x="1774567" y="3790015"/>
            <a:ext cx="755488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원하는 음료가 </a:t>
            </a:r>
            <a:r>
              <a:rPr lang="en-US" altLang="ko-KR" sz="2000" b="1" kern="0">
                <a:solidFill>
                  <a:srgbClr val="545871"/>
                </a:solidFill>
              </a:rPr>
              <a:t>DB</a:t>
            </a:r>
            <a:r>
              <a:rPr lang="ko-KR" altLang="en-US" sz="2000" b="1" kern="0">
                <a:solidFill>
                  <a:srgbClr val="545871"/>
                </a:solidFill>
              </a:rPr>
              <a:t>에 존재 </a:t>
            </a:r>
            <a:r>
              <a:rPr lang="en-US" altLang="ko-KR" sz="2000" b="1" kern="0">
                <a:solidFill>
                  <a:srgbClr val="545871"/>
                </a:solidFill>
              </a:rPr>
              <a:t>O -&gt; </a:t>
            </a:r>
            <a:r>
              <a:rPr lang="ko-KR" altLang="en-US" sz="2000" b="1" kern="0">
                <a:solidFill>
                  <a:srgbClr val="545871"/>
                </a:solidFill>
              </a:rPr>
              <a:t>음료 정보들을 안내</a:t>
            </a:r>
            <a:r>
              <a:rPr lang="en-US" altLang="ko-KR" sz="2000" b="1" kern="0">
                <a:solidFill>
                  <a:srgbClr val="545871"/>
                </a:solidFill>
              </a:rPr>
              <a:t>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FD528B-2AE8-4B7B-AB20-BF1138829D95}"/>
              </a:ext>
            </a:extLst>
          </p:cNvPr>
          <p:cNvSpPr txBox="1"/>
          <p:nvPr/>
        </p:nvSpPr>
        <p:spPr>
          <a:xfrm>
            <a:off x="1436924" y="4424928"/>
            <a:ext cx="3845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kern="0">
                <a:solidFill>
                  <a:srgbClr val="545871"/>
                </a:solidFill>
              </a:rPr>
              <a:t>●</a:t>
            </a:r>
            <a:endParaRPr lang="ko-KR" altLang="en-US" sz="13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C84BB6-29AA-43DD-9503-045C124D6564}"/>
              </a:ext>
            </a:extLst>
          </p:cNvPr>
          <p:cNvSpPr/>
          <p:nvPr/>
        </p:nvSpPr>
        <p:spPr>
          <a:xfrm>
            <a:off x="1774566" y="4310324"/>
            <a:ext cx="837092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원하는 음료가 </a:t>
            </a:r>
            <a:r>
              <a:rPr lang="en-US" altLang="ko-KR" sz="2000" b="1" kern="0">
                <a:solidFill>
                  <a:srgbClr val="545871"/>
                </a:solidFill>
              </a:rPr>
              <a:t>DB</a:t>
            </a:r>
            <a:r>
              <a:rPr lang="ko-KR" altLang="en-US" sz="2000" b="1" kern="0">
                <a:solidFill>
                  <a:srgbClr val="545871"/>
                </a:solidFill>
              </a:rPr>
              <a:t>에 존재 </a:t>
            </a:r>
            <a:r>
              <a:rPr lang="en-US" altLang="ko-KR" sz="2000" b="1" kern="0">
                <a:solidFill>
                  <a:srgbClr val="545871"/>
                </a:solidFill>
              </a:rPr>
              <a:t>X -&gt; </a:t>
            </a:r>
            <a:r>
              <a:rPr lang="ko-KR" altLang="en-US" sz="2000" b="1" kern="0">
                <a:solidFill>
                  <a:srgbClr val="545871"/>
                </a:solidFill>
              </a:rPr>
              <a:t>이용자가 원하는 음료가 없다고 안내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085B515B-AFBD-4362-B46C-CA1066BE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413810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95"/>
    </mc:Choice>
    <mc:Fallback xmlns="">
      <p:transition spd="slow" advTm="4959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실험</a:t>
            </a:r>
            <a:r>
              <a:rPr lang="en-US" altLang="ko-KR" sz="3200" b="1" i="1" kern="0">
                <a:solidFill>
                  <a:srgbClr val="545871"/>
                </a:solidFill>
              </a:rPr>
              <a:t>(</a:t>
            </a:r>
            <a:r>
              <a:rPr lang="ko-KR" altLang="en-US" sz="3200" b="1" i="1" kern="0">
                <a:solidFill>
                  <a:srgbClr val="545871"/>
                </a:solidFill>
              </a:rPr>
              <a:t>시연</a:t>
            </a:r>
            <a:r>
              <a:rPr lang="en-US" altLang="ko-KR" sz="3200" b="1" i="1" kern="0">
                <a:solidFill>
                  <a:srgbClr val="545871"/>
                </a:solidFill>
              </a:rPr>
              <a:t>)</a:t>
            </a:r>
            <a:r>
              <a:rPr lang="ko-KR" altLang="en-US" sz="3200" b="1" i="1" kern="0">
                <a:solidFill>
                  <a:srgbClr val="545871"/>
                </a:solidFill>
              </a:rPr>
              <a:t> 방법 </a:t>
            </a:r>
            <a:r>
              <a:rPr lang="en-US" altLang="ko-KR" sz="3200" b="1" i="1" kern="0">
                <a:solidFill>
                  <a:srgbClr val="545871"/>
                </a:solidFill>
              </a:rPr>
              <a:t>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FEACA7-9CA3-4291-9D86-575B2C5B3318}"/>
              </a:ext>
            </a:extLst>
          </p:cNvPr>
          <p:cNvSpPr/>
          <p:nvPr/>
        </p:nvSpPr>
        <p:spPr>
          <a:xfrm>
            <a:off x="1264847" y="1511832"/>
            <a:ext cx="670349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①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냉장고 모형 앞에서 손가락으로 원하는 음료를 지목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231EBC-07E8-4661-A7BE-A0C67A69FA9A}"/>
              </a:ext>
            </a:extLst>
          </p:cNvPr>
          <p:cNvSpPr/>
          <p:nvPr/>
        </p:nvSpPr>
        <p:spPr>
          <a:xfrm>
            <a:off x="1258896" y="2125830"/>
            <a:ext cx="954466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②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카메라와 </a:t>
            </a:r>
            <a:r>
              <a:rPr lang="ko-KR" altLang="en-US" sz="2000" b="1" kern="0" err="1">
                <a:solidFill>
                  <a:srgbClr val="545871"/>
                </a:solidFill>
              </a:rPr>
              <a:t>젯슨나노를</a:t>
            </a:r>
            <a:r>
              <a:rPr lang="ko-KR" altLang="en-US" sz="2000" b="1" kern="0">
                <a:solidFill>
                  <a:srgbClr val="545871"/>
                </a:solidFill>
              </a:rPr>
              <a:t> 이용해 손가락 객체를 찾고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해당 객체의 위치를 좌표화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251047-568D-4FB3-BF15-ECD1BF765AEA}"/>
              </a:ext>
            </a:extLst>
          </p:cNvPr>
          <p:cNvSpPr/>
          <p:nvPr/>
        </p:nvSpPr>
        <p:spPr>
          <a:xfrm>
            <a:off x="1258896" y="2740688"/>
            <a:ext cx="101760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③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객체가 지목하는 음료에 대한 정보를 서버를 통해 받아오고 이를 스피커를 통해 전달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AA070B-6DF1-4718-99F8-FDDBD6EA7A3F}"/>
              </a:ext>
            </a:extLst>
          </p:cNvPr>
          <p:cNvSpPr/>
          <p:nvPr/>
        </p:nvSpPr>
        <p:spPr>
          <a:xfrm>
            <a:off x="1258896" y="3310872"/>
            <a:ext cx="101760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④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냉장고 모형 문을 열고 실제로 음료를 잡기 전 해당 음료의 </a:t>
            </a:r>
            <a:r>
              <a:rPr lang="ko-KR" altLang="en-US" sz="2000" b="1" kern="0" err="1">
                <a:solidFill>
                  <a:srgbClr val="545871"/>
                </a:solidFill>
              </a:rPr>
              <a:t>네임택을</a:t>
            </a:r>
            <a:r>
              <a:rPr lang="ko-KR" altLang="en-US" sz="2000" b="1" kern="0">
                <a:solidFill>
                  <a:srgbClr val="545871"/>
                </a:solidFill>
              </a:rPr>
              <a:t> 터치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FE5650-9771-45EB-A2C4-64E673829B62}"/>
              </a:ext>
            </a:extLst>
          </p:cNvPr>
          <p:cNvSpPr/>
          <p:nvPr/>
        </p:nvSpPr>
        <p:spPr>
          <a:xfrm>
            <a:off x="1258896" y="3882338"/>
            <a:ext cx="10176040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⑤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 err="1">
                <a:solidFill>
                  <a:srgbClr val="545871"/>
                </a:solidFill>
              </a:rPr>
              <a:t>터치된</a:t>
            </a:r>
            <a:r>
              <a:rPr lang="ko-KR" altLang="en-US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 err="1">
                <a:solidFill>
                  <a:srgbClr val="545871"/>
                </a:solidFill>
              </a:rPr>
              <a:t>네임택의</a:t>
            </a:r>
            <a:r>
              <a:rPr lang="ko-KR" altLang="en-US" sz="2000" b="1" kern="0">
                <a:solidFill>
                  <a:srgbClr val="545871"/>
                </a:solidFill>
              </a:rPr>
              <a:t> 위치를 </a:t>
            </a:r>
            <a:r>
              <a:rPr lang="ko-KR" altLang="en-US" sz="2000" b="1" kern="0" err="1">
                <a:solidFill>
                  <a:srgbClr val="545871"/>
                </a:solidFill>
              </a:rPr>
              <a:t>라즈베리파이를</a:t>
            </a:r>
            <a:r>
              <a:rPr lang="ko-KR" altLang="en-US" sz="2000" b="1" kern="0">
                <a:solidFill>
                  <a:srgbClr val="545871"/>
                </a:solidFill>
              </a:rPr>
              <a:t> 통해 연산하여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지목하는 음료에 대한 정보를 서버를 통해 받아오고 이를 스피커를 통해 전달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487FC1-2C38-45BD-A2A0-EDBA08984609}"/>
              </a:ext>
            </a:extLst>
          </p:cNvPr>
          <p:cNvSpPr/>
          <p:nvPr/>
        </p:nvSpPr>
        <p:spPr>
          <a:xfrm>
            <a:off x="1258896" y="4915469"/>
            <a:ext cx="1031261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★ 만약 해당 음료에 대한 위치파악에 오류가 있을 때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이용자에게 다시 시도하기를 요청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3A0D4245-7419-4F6F-87B6-2D6AC4EF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7"/>
    </mc:Choice>
    <mc:Fallback xmlns="">
      <p:transition spd="slow" advTm="6431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3CEF5C05-DD04-49FE-8AEC-79CC10AC4478}"/>
              </a:ext>
            </a:extLst>
          </p:cNvPr>
          <p:cNvSpPr/>
          <p:nvPr/>
        </p:nvSpPr>
        <p:spPr>
          <a:xfrm>
            <a:off x="8879746" y="3235182"/>
            <a:ext cx="3007454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사회성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일반인들이 평균적으로 주당 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회 정도 이용하는 장소에 대해 시각장애인의  불편함을 해결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FC757C8-E6FD-4CB8-A9F1-01FBEB5B39C1}"/>
              </a:ext>
            </a:extLst>
          </p:cNvPr>
          <p:cNvSpPr/>
          <p:nvPr/>
        </p:nvSpPr>
        <p:spPr>
          <a:xfrm>
            <a:off x="8339314" y="1663574"/>
            <a:ext cx="3727070" cy="11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  <a:ea typeface="맑은 고딕" panose="020B0503020000020004" pitchFamily="50" charset="-127"/>
              </a:rPr>
              <a:t>윤리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카메라의 각도가 겨우 손만 촬영될 정도이므로 비윤리적 오남용 가능성 적음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평가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CF093F-3E30-411E-A489-84E012D4EB33}"/>
              </a:ext>
            </a:extLst>
          </p:cNvPr>
          <p:cNvGrpSpPr/>
          <p:nvPr/>
        </p:nvGrpSpPr>
        <p:grpSpPr>
          <a:xfrm>
            <a:off x="4298926" y="1966567"/>
            <a:ext cx="4610148" cy="4055652"/>
            <a:chOff x="3750082" y="872591"/>
            <a:chExt cx="5862455" cy="5157335"/>
          </a:xfrm>
        </p:grpSpPr>
        <p:sp>
          <p:nvSpPr>
            <p:cNvPr id="51" name="자유형: 도형 14">
              <a:extLst>
                <a:ext uri="{FF2B5EF4-FFF2-40B4-BE49-F238E27FC236}">
                  <a16:creationId xmlns:a16="http://schemas.microsoft.com/office/drawing/2014/main" id="{667A4A50-2DDB-4EED-912F-EF0ED45E9E39}"/>
                </a:ext>
              </a:extLst>
            </p:cNvPr>
            <p:cNvSpPr/>
            <p:nvPr/>
          </p:nvSpPr>
          <p:spPr>
            <a:xfrm rot="15645894" flipH="1">
              <a:off x="7681431" y="3973642"/>
              <a:ext cx="1936442" cy="1925771"/>
            </a:xfrm>
            <a:custGeom>
              <a:avLst/>
              <a:gdLst>
                <a:gd name="connsiteX0" fmla="*/ 0 w 1936442"/>
                <a:gd name="connsiteY0" fmla="*/ 633518 h 1925771"/>
                <a:gd name="connsiteX1" fmla="*/ 431635 w 1936442"/>
                <a:gd name="connsiteY1" fmla="*/ 1925771 h 1925771"/>
                <a:gd name="connsiteX2" fmla="*/ 462802 w 1936442"/>
                <a:gd name="connsiteY2" fmla="*/ 1915766 h 1925771"/>
                <a:gd name="connsiteX3" fmla="*/ 1936442 w 1936442"/>
                <a:gd name="connsiteY3" fmla="*/ 698377 h 1925771"/>
                <a:gd name="connsiteX4" fmla="*/ 765819 w 1936442"/>
                <a:gd name="connsiteY4" fmla="*/ 0 h 1925771"/>
                <a:gd name="connsiteX5" fmla="*/ 101167 w 1936442"/>
                <a:gd name="connsiteY5" fmla="*/ 592445 h 1925771"/>
                <a:gd name="connsiteX6" fmla="*/ 0 w 1936442"/>
                <a:gd name="connsiteY6" fmla="*/ 633518 h 192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6442" h="1925771">
                  <a:moveTo>
                    <a:pt x="0" y="633518"/>
                  </a:moveTo>
                  <a:lnTo>
                    <a:pt x="431635" y="1925771"/>
                  </a:lnTo>
                  <a:lnTo>
                    <a:pt x="462802" y="1915766"/>
                  </a:lnTo>
                  <a:cubicBezTo>
                    <a:pt x="1066150" y="1696778"/>
                    <a:pt x="1592285" y="1275254"/>
                    <a:pt x="1936442" y="698377"/>
                  </a:cubicBezTo>
                  <a:lnTo>
                    <a:pt x="765819" y="0"/>
                  </a:lnTo>
                  <a:cubicBezTo>
                    <a:pt x="606412" y="267199"/>
                    <a:pt x="372080" y="470436"/>
                    <a:pt x="101167" y="592445"/>
                  </a:cubicBezTo>
                  <a:lnTo>
                    <a:pt x="0" y="6335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F2B478B-A450-4667-ACDA-BDB36390F763}"/>
                </a:ext>
              </a:extLst>
            </p:cNvPr>
            <p:cNvGrpSpPr/>
            <p:nvPr/>
          </p:nvGrpSpPr>
          <p:grpSpPr>
            <a:xfrm rot="10800000">
              <a:off x="5820485" y="3089611"/>
              <a:ext cx="1794287" cy="2940315"/>
              <a:chOff x="4734157" y="1378095"/>
              <a:chExt cx="2468563" cy="4045260"/>
            </a:xfrm>
            <a:effectLst/>
          </p:grpSpPr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B1FE02C9-3C85-4795-A811-5F748332556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4939" y="1378095"/>
                <a:ext cx="1326997" cy="992445"/>
              </a:xfrm>
              <a:custGeom>
                <a:avLst/>
                <a:gdLst>
                  <a:gd name="T0" fmla="*/ 1325 w 1419"/>
                  <a:gd name="T1" fmla="*/ 0 h 1062"/>
                  <a:gd name="T2" fmla="*/ 1382 w 1419"/>
                  <a:gd name="T3" fmla="*/ 44 h 1062"/>
                  <a:gd name="T4" fmla="*/ 1414 w 1419"/>
                  <a:gd name="T5" fmla="*/ 107 h 1062"/>
                  <a:gd name="T6" fmla="*/ 1414 w 1419"/>
                  <a:gd name="T7" fmla="*/ 182 h 1062"/>
                  <a:gd name="T8" fmla="*/ 1382 w 1419"/>
                  <a:gd name="T9" fmla="*/ 244 h 1062"/>
                  <a:gd name="T10" fmla="*/ 1325 w 1419"/>
                  <a:gd name="T11" fmla="*/ 287 h 1062"/>
                  <a:gd name="T12" fmla="*/ 1382 w 1419"/>
                  <a:gd name="T13" fmla="*/ 331 h 1062"/>
                  <a:gd name="T14" fmla="*/ 1414 w 1419"/>
                  <a:gd name="T15" fmla="*/ 393 h 1062"/>
                  <a:gd name="T16" fmla="*/ 1414 w 1419"/>
                  <a:gd name="T17" fmla="*/ 468 h 1062"/>
                  <a:gd name="T18" fmla="*/ 1382 w 1419"/>
                  <a:gd name="T19" fmla="*/ 531 h 1062"/>
                  <a:gd name="T20" fmla="*/ 1325 w 1419"/>
                  <a:gd name="T21" fmla="*/ 573 h 1062"/>
                  <a:gd name="T22" fmla="*/ 1382 w 1419"/>
                  <a:gd name="T23" fmla="*/ 617 h 1062"/>
                  <a:gd name="T24" fmla="*/ 1414 w 1419"/>
                  <a:gd name="T25" fmla="*/ 680 h 1062"/>
                  <a:gd name="T26" fmla="*/ 1414 w 1419"/>
                  <a:gd name="T27" fmla="*/ 759 h 1062"/>
                  <a:gd name="T28" fmla="*/ 1373 w 1419"/>
                  <a:gd name="T29" fmla="*/ 828 h 1062"/>
                  <a:gd name="T30" fmla="*/ 1303 w 1419"/>
                  <a:gd name="T31" fmla="*/ 869 h 1062"/>
                  <a:gd name="T32" fmla="*/ 1228 w 1419"/>
                  <a:gd name="T33" fmla="*/ 874 h 1062"/>
                  <a:gd name="T34" fmla="*/ 1171 w 1419"/>
                  <a:gd name="T35" fmla="*/ 959 h 1062"/>
                  <a:gd name="T36" fmla="*/ 1090 w 1419"/>
                  <a:gd name="T37" fmla="*/ 1023 h 1062"/>
                  <a:gd name="T38" fmla="*/ 993 w 1419"/>
                  <a:gd name="T39" fmla="*/ 1058 h 1062"/>
                  <a:gd name="T40" fmla="*/ 482 w 1419"/>
                  <a:gd name="T41" fmla="*/ 1062 h 1062"/>
                  <a:gd name="T42" fmla="*/ 375 w 1419"/>
                  <a:gd name="T43" fmla="*/ 1045 h 1062"/>
                  <a:gd name="T44" fmla="*/ 285 w 1419"/>
                  <a:gd name="T45" fmla="*/ 994 h 1062"/>
                  <a:gd name="T46" fmla="*/ 217 w 1419"/>
                  <a:gd name="T47" fmla="*/ 918 h 1062"/>
                  <a:gd name="T48" fmla="*/ 158 w 1419"/>
                  <a:gd name="T49" fmla="*/ 874 h 1062"/>
                  <a:gd name="T50" fmla="*/ 79 w 1419"/>
                  <a:gd name="T51" fmla="*/ 852 h 1062"/>
                  <a:gd name="T52" fmla="*/ 22 w 1419"/>
                  <a:gd name="T53" fmla="*/ 795 h 1062"/>
                  <a:gd name="T54" fmla="*/ 0 w 1419"/>
                  <a:gd name="T55" fmla="*/ 716 h 1062"/>
                  <a:gd name="T56" fmla="*/ 18 w 1419"/>
                  <a:gd name="T57" fmla="*/ 647 h 1062"/>
                  <a:gd name="T58" fmla="*/ 62 w 1419"/>
                  <a:gd name="T59" fmla="*/ 592 h 1062"/>
                  <a:gd name="T60" fmla="*/ 62 w 1419"/>
                  <a:gd name="T61" fmla="*/ 555 h 1062"/>
                  <a:gd name="T62" fmla="*/ 18 w 1419"/>
                  <a:gd name="T63" fmla="*/ 502 h 1062"/>
                  <a:gd name="T64" fmla="*/ 0 w 1419"/>
                  <a:gd name="T65" fmla="*/ 430 h 1062"/>
                  <a:gd name="T66" fmla="*/ 18 w 1419"/>
                  <a:gd name="T67" fmla="*/ 360 h 1062"/>
                  <a:gd name="T68" fmla="*/ 62 w 1419"/>
                  <a:gd name="T69" fmla="*/ 305 h 1062"/>
                  <a:gd name="T70" fmla="*/ 62 w 1419"/>
                  <a:gd name="T71" fmla="*/ 268 h 1062"/>
                  <a:gd name="T72" fmla="*/ 18 w 1419"/>
                  <a:gd name="T73" fmla="*/ 215 h 1062"/>
                  <a:gd name="T74" fmla="*/ 0 w 1419"/>
                  <a:gd name="T75" fmla="*/ 143 h 1062"/>
                  <a:gd name="T76" fmla="*/ 18 w 1419"/>
                  <a:gd name="T77" fmla="*/ 74 h 1062"/>
                  <a:gd name="T78" fmla="*/ 62 w 1419"/>
                  <a:gd name="T79" fmla="*/ 19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9" h="1062">
                    <a:moveTo>
                      <a:pt x="94" y="0"/>
                    </a:moveTo>
                    <a:lnTo>
                      <a:pt x="1325" y="0"/>
                    </a:lnTo>
                    <a:lnTo>
                      <a:pt x="1357" y="19"/>
                    </a:lnTo>
                    <a:lnTo>
                      <a:pt x="1382" y="44"/>
                    </a:lnTo>
                    <a:lnTo>
                      <a:pt x="1401" y="74"/>
                    </a:lnTo>
                    <a:lnTo>
                      <a:pt x="1414" y="107"/>
                    </a:lnTo>
                    <a:lnTo>
                      <a:pt x="1419" y="143"/>
                    </a:lnTo>
                    <a:lnTo>
                      <a:pt x="1414" y="182"/>
                    </a:lnTo>
                    <a:lnTo>
                      <a:pt x="1401" y="215"/>
                    </a:lnTo>
                    <a:lnTo>
                      <a:pt x="1382" y="244"/>
                    </a:lnTo>
                    <a:lnTo>
                      <a:pt x="1357" y="268"/>
                    </a:lnTo>
                    <a:lnTo>
                      <a:pt x="1325" y="287"/>
                    </a:lnTo>
                    <a:lnTo>
                      <a:pt x="1357" y="305"/>
                    </a:lnTo>
                    <a:lnTo>
                      <a:pt x="1382" y="331"/>
                    </a:lnTo>
                    <a:lnTo>
                      <a:pt x="1401" y="360"/>
                    </a:lnTo>
                    <a:lnTo>
                      <a:pt x="1414" y="393"/>
                    </a:lnTo>
                    <a:lnTo>
                      <a:pt x="1419" y="430"/>
                    </a:lnTo>
                    <a:lnTo>
                      <a:pt x="1414" y="468"/>
                    </a:lnTo>
                    <a:lnTo>
                      <a:pt x="1401" y="502"/>
                    </a:lnTo>
                    <a:lnTo>
                      <a:pt x="1382" y="531"/>
                    </a:lnTo>
                    <a:lnTo>
                      <a:pt x="1357" y="555"/>
                    </a:lnTo>
                    <a:lnTo>
                      <a:pt x="1325" y="573"/>
                    </a:lnTo>
                    <a:lnTo>
                      <a:pt x="1357" y="592"/>
                    </a:lnTo>
                    <a:lnTo>
                      <a:pt x="1382" y="617"/>
                    </a:lnTo>
                    <a:lnTo>
                      <a:pt x="1401" y="647"/>
                    </a:lnTo>
                    <a:lnTo>
                      <a:pt x="1414" y="680"/>
                    </a:lnTo>
                    <a:lnTo>
                      <a:pt x="1419" y="716"/>
                    </a:lnTo>
                    <a:lnTo>
                      <a:pt x="1414" y="759"/>
                    </a:lnTo>
                    <a:lnTo>
                      <a:pt x="1397" y="795"/>
                    </a:lnTo>
                    <a:lnTo>
                      <a:pt x="1373" y="828"/>
                    </a:lnTo>
                    <a:lnTo>
                      <a:pt x="1340" y="852"/>
                    </a:lnTo>
                    <a:lnTo>
                      <a:pt x="1303" y="869"/>
                    </a:lnTo>
                    <a:lnTo>
                      <a:pt x="1261" y="874"/>
                    </a:lnTo>
                    <a:lnTo>
                      <a:pt x="1228" y="874"/>
                    </a:lnTo>
                    <a:lnTo>
                      <a:pt x="1202" y="918"/>
                    </a:lnTo>
                    <a:lnTo>
                      <a:pt x="1171" y="959"/>
                    </a:lnTo>
                    <a:lnTo>
                      <a:pt x="1134" y="994"/>
                    </a:lnTo>
                    <a:lnTo>
                      <a:pt x="1090" y="1023"/>
                    </a:lnTo>
                    <a:lnTo>
                      <a:pt x="1044" y="1045"/>
                    </a:lnTo>
                    <a:lnTo>
                      <a:pt x="993" y="1058"/>
                    </a:lnTo>
                    <a:lnTo>
                      <a:pt x="937" y="1062"/>
                    </a:lnTo>
                    <a:lnTo>
                      <a:pt x="482" y="1062"/>
                    </a:lnTo>
                    <a:lnTo>
                      <a:pt x="426" y="1058"/>
                    </a:lnTo>
                    <a:lnTo>
                      <a:pt x="375" y="1045"/>
                    </a:lnTo>
                    <a:lnTo>
                      <a:pt x="329" y="1023"/>
                    </a:lnTo>
                    <a:lnTo>
                      <a:pt x="285" y="994"/>
                    </a:lnTo>
                    <a:lnTo>
                      <a:pt x="248" y="959"/>
                    </a:lnTo>
                    <a:lnTo>
                      <a:pt x="217" y="918"/>
                    </a:lnTo>
                    <a:lnTo>
                      <a:pt x="191" y="874"/>
                    </a:lnTo>
                    <a:lnTo>
                      <a:pt x="158" y="874"/>
                    </a:lnTo>
                    <a:lnTo>
                      <a:pt x="116" y="869"/>
                    </a:lnTo>
                    <a:lnTo>
                      <a:pt x="79" y="852"/>
                    </a:lnTo>
                    <a:lnTo>
                      <a:pt x="46" y="828"/>
                    </a:lnTo>
                    <a:lnTo>
                      <a:pt x="22" y="795"/>
                    </a:lnTo>
                    <a:lnTo>
                      <a:pt x="5" y="759"/>
                    </a:lnTo>
                    <a:lnTo>
                      <a:pt x="0" y="716"/>
                    </a:lnTo>
                    <a:lnTo>
                      <a:pt x="5" y="680"/>
                    </a:lnTo>
                    <a:lnTo>
                      <a:pt x="18" y="647"/>
                    </a:lnTo>
                    <a:lnTo>
                      <a:pt x="37" y="617"/>
                    </a:lnTo>
                    <a:lnTo>
                      <a:pt x="62" y="592"/>
                    </a:lnTo>
                    <a:lnTo>
                      <a:pt x="94" y="573"/>
                    </a:lnTo>
                    <a:lnTo>
                      <a:pt x="62" y="555"/>
                    </a:lnTo>
                    <a:lnTo>
                      <a:pt x="37" y="531"/>
                    </a:lnTo>
                    <a:lnTo>
                      <a:pt x="18" y="502"/>
                    </a:lnTo>
                    <a:lnTo>
                      <a:pt x="5" y="468"/>
                    </a:lnTo>
                    <a:lnTo>
                      <a:pt x="0" y="430"/>
                    </a:lnTo>
                    <a:lnTo>
                      <a:pt x="5" y="393"/>
                    </a:lnTo>
                    <a:lnTo>
                      <a:pt x="18" y="360"/>
                    </a:lnTo>
                    <a:lnTo>
                      <a:pt x="37" y="331"/>
                    </a:lnTo>
                    <a:lnTo>
                      <a:pt x="62" y="305"/>
                    </a:lnTo>
                    <a:lnTo>
                      <a:pt x="94" y="287"/>
                    </a:lnTo>
                    <a:lnTo>
                      <a:pt x="62" y="268"/>
                    </a:lnTo>
                    <a:lnTo>
                      <a:pt x="37" y="244"/>
                    </a:lnTo>
                    <a:lnTo>
                      <a:pt x="18" y="215"/>
                    </a:lnTo>
                    <a:lnTo>
                      <a:pt x="5" y="182"/>
                    </a:lnTo>
                    <a:lnTo>
                      <a:pt x="0" y="143"/>
                    </a:lnTo>
                    <a:lnTo>
                      <a:pt x="5" y="107"/>
                    </a:lnTo>
                    <a:lnTo>
                      <a:pt x="18" y="74"/>
                    </a:lnTo>
                    <a:lnTo>
                      <a:pt x="37" y="44"/>
                    </a:lnTo>
                    <a:lnTo>
                      <a:pt x="62" y="19"/>
                    </a:lnTo>
                    <a:lnTo>
                      <a:pt x="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6E6E70"/>
                  </a:gs>
                  <a:gs pos="100000">
                    <a:srgbClr val="4E4E50"/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  <a:scene3d>
                <a:camera prst="orthographicFront"/>
                <a:lightRig rig="fla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1BC3B094-0C67-4A9A-BEC7-69D841C553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734157" y="2397580"/>
                <a:ext cx="2468563" cy="3025775"/>
              </a:xfrm>
              <a:custGeom>
                <a:avLst/>
                <a:gdLst>
                  <a:gd name="T0" fmla="*/ 1690 w 3111"/>
                  <a:gd name="T1" fmla="*/ 7 h 3812"/>
                  <a:gd name="T2" fmla="*/ 1947 w 3111"/>
                  <a:gd name="T3" fmla="*/ 51 h 3812"/>
                  <a:gd name="T4" fmla="*/ 2190 w 3111"/>
                  <a:gd name="T5" fmla="*/ 136 h 3812"/>
                  <a:gd name="T6" fmla="*/ 2412 w 3111"/>
                  <a:gd name="T7" fmla="*/ 257 h 3812"/>
                  <a:gd name="T8" fmla="*/ 2609 w 3111"/>
                  <a:gd name="T9" fmla="*/ 413 h 3812"/>
                  <a:gd name="T10" fmla="*/ 2780 w 3111"/>
                  <a:gd name="T11" fmla="*/ 597 h 3812"/>
                  <a:gd name="T12" fmla="*/ 2920 w 3111"/>
                  <a:gd name="T13" fmla="*/ 808 h 3812"/>
                  <a:gd name="T14" fmla="*/ 3022 w 3111"/>
                  <a:gd name="T15" fmla="*/ 1039 h 3812"/>
                  <a:gd name="T16" fmla="*/ 3089 w 3111"/>
                  <a:gd name="T17" fmla="*/ 1289 h 3812"/>
                  <a:gd name="T18" fmla="*/ 3111 w 3111"/>
                  <a:gd name="T19" fmla="*/ 1553 h 3812"/>
                  <a:gd name="T20" fmla="*/ 3090 w 3111"/>
                  <a:gd name="T21" fmla="*/ 1783 h 3812"/>
                  <a:gd name="T22" fmla="*/ 3033 w 3111"/>
                  <a:gd name="T23" fmla="*/ 2009 h 3812"/>
                  <a:gd name="T24" fmla="*/ 2951 w 3111"/>
                  <a:gd name="T25" fmla="*/ 2233 h 3812"/>
                  <a:gd name="T26" fmla="*/ 2851 w 3111"/>
                  <a:gd name="T27" fmla="*/ 2451 h 3812"/>
                  <a:gd name="T28" fmla="*/ 2745 w 3111"/>
                  <a:gd name="T29" fmla="*/ 2668 h 3812"/>
                  <a:gd name="T30" fmla="*/ 2631 w 3111"/>
                  <a:gd name="T31" fmla="*/ 2898 h 3812"/>
                  <a:gd name="T32" fmla="*/ 2532 w 3111"/>
                  <a:gd name="T33" fmla="*/ 3122 h 3812"/>
                  <a:gd name="T34" fmla="*/ 2454 w 3111"/>
                  <a:gd name="T35" fmla="*/ 3342 h 3812"/>
                  <a:gd name="T36" fmla="*/ 2410 w 3111"/>
                  <a:gd name="T37" fmla="*/ 3561 h 3812"/>
                  <a:gd name="T38" fmla="*/ 2399 w 3111"/>
                  <a:gd name="T39" fmla="*/ 3708 h 3812"/>
                  <a:gd name="T40" fmla="*/ 2362 w 3111"/>
                  <a:gd name="T41" fmla="*/ 3772 h 3812"/>
                  <a:gd name="T42" fmla="*/ 2300 w 3111"/>
                  <a:gd name="T43" fmla="*/ 3809 h 3812"/>
                  <a:gd name="T44" fmla="*/ 850 w 3111"/>
                  <a:gd name="T45" fmla="*/ 3812 h 3812"/>
                  <a:gd name="T46" fmla="*/ 778 w 3111"/>
                  <a:gd name="T47" fmla="*/ 3794 h 3812"/>
                  <a:gd name="T48" fmla="*/ 726 w 3111"/>
                  <a:gd name="T49" fmla="*/ 3742 h 3812"/>
                  <a:gd name="T50" fmla="*/ 706 w 3111"/>
                  <a:gd name="T51" fmla="*/ 3669 h 3812"/>
                  <a:gd name="T52" fmla="*/ 684 w 3111"/>
                  <a:gd name="T53" fmla="*/ 3460 h 3812"/>
                  <a:gd name="T54" fmla="*/ 623 w 3111"/>
                  <a:gd name="T55" fmla="*/ 3245 h 3812"/>
                  <a:gd name="T56" fmla="*/ 533 w 3111"/>
                  <a:gd name="T57" fmla="*/ 3024 h 3812"/>
                  <a:gd name="T58" fmla="*/ 427 w 3111"/>
                  <a:gd name="T59" fmla="*/ 2799 h 3812"/>
                  <a:gd name="T60" fmla="*/ 309 w 3111"/>
                  <a:gd name="T61" fmla="*/ 2562 h 3812"/>
                  <a:gd name="T62" fmla="*/ 193 w 3111"/>
                  <a:gd name="T63" fmla="*/ 2316 h 3812"/>
                  <a:gd name="T64" fmla="*/ 94 w 3111"/>
                  <a:gd name="T65" fmla="*/ 2064 h 3812"/>
                  <a:gd name="T66" fmla="*/ 26 w 3111"/>
                  <a:gd name="T67" fmla="*/ 1811 h 3812"/>
                  <a:gd name="T68" fmla="*/ 0 w 3111"/>
                  <a:gd name="T69" fmla="*/ 1553 h 3812"/>
                  <a:gd name="T70" fmla="*/ 22 w 3111"/>
                  <a:gd name="T71" fmla="*/ 1289 h 3812"/>
                  <a:gd name="T72" fmla="*/ 89 w 3111"/>
                  <a:gd name="T73" fmla="*/ 1039 h 3812"/>
                  <a:gd name="T74" fmla="*/ 191 w 3111"/>
                  <a:gd name="T75" fmla="*/ 808 h 3812"/>
                  <a:gd name="T76" fmla="*/ 331 w 3111"/>
                  <a:gd name="T77" fmla="*/ 597 h 3812"/>
                  <a:gd name="T78" fmla="*/ 502 w 3111"/>
                  <a:gd name="T79" fmla="*/ 413 h 3812"/>
                  <a:gd name="T80" fmla="*/ 699 w 3111"/>
                  <a:gd name="T81" fmla="*/ 257 h 3812"/>
                  <a:gd name="T82" fmla="*/ 921 w 3111"/>
                  <a:gd name="T83" fmla="*/ 136 h 3812"/>
                  <a:gd name="T84" fmla="*/ 1164 w 3111"/>
                  <a:gd name="T85" fmla="*/ 51 h 3812"/>
                  <a:gd name="T86" fmla="*/ 1421 w 3111"/>
                  <a:gd name="T87" fmla="*/ 7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111" h="3812">
                    <a:moveTo>
                      <a:pt x="1555" y="0"/>
                    </a:moveTo>
                    <a:lnTo>
                      <a:pt x="1690" y="7"/>
                    </a:lnTo>
                    <a:lnTo>
                      <a:pt x="1820" y="24"/>
                    </a:lnTo>
                    <a:lnTo>
                      <a:pt x="1947" y="51"/>
                    </a:lnTo>
                    <a:lnTo>
                      <a:pt x="2070" y="88"/>
                    </a:lnTo>
                    <a:lnTo>
                      <a:pt x="2190" y="136"/>
                    </a:lnTo>
                    <a:lnTo>
                      <a:pt x="2304" y="193"/>
                    </a:lnTo>
                    <a:lnTo>
                      <a:pt x="2412" y="257"/>
                    </a:lnTo>
                    <a:lnTo>
                      <a:pt x="2513" y="330"/>
                    </a:lnTo>
                    <a:lnTo>
                      <a:pt x="2609" y="413"/>
                    </a:lnTo>
                    <a:lnTo>
                      <a:pt x="2699" y="501"/>
                    </a:lnTo>
                    <a:lnTo>
                      <a:pt x="2780" y="597"/>
                    </a:lnTo>
                    <a:lnTo>
                      <a:pt x="2853" y="700"/>
                    </a:lnTo>
                    <a:lnTo>
                      <a:pt x="2920" y="808"/>
                    </a:lnTo>
                    <a:lnTo>
                      <a:pt x="2976" y="922"/>
                    </a:lnTo>
                    <a:lnTo>
                      <a:pt x="3022" y="1039"/>
                    </a:lnTo>
                    <a:lnTo>
                      <a:pt x="3061" y="1162"/>
                    </a:lnTo>
                    <a:lnTo>
                      <a:pt x="3089" y="1289"/>
                    </a:lnTo>
                    <a:lnTo>
                      <a:pt x="3105" y="1421"/>
                    </a:lnTo>
                    <a:lnTo>
                      <a:pt x="3111" y="1553"/>
                    </a:lnTo>
                    <a:lnTo>
                      <a:pt x="3105" y="1669"/>
                    </a:lnTo>
                    <a:lnTo>
                      <a:pt x="3090" y="1783"/>
                    </a:lnTo>
                    <a:lnTo>
                      <a:pt x="3067" y="1897"/>
                    </a:lnTo>
                    <a:lnTo>
                      <a:pt x="3033" y="2009"/>
                    </a:lnTo>
                    <a:lnTo>
                      <a:pt x="2995" y="2121"/>
                    </a:lnTo>
                    <a:lnTo>
                      <a:pt x="2951" y="2233"/>
                    </a:lnTo>
                    <a:lnTo>
                      <a:pt x="2903" y="2343"/>
                    </a:lnTo>
                    <a:lnTo>
                      <a:pt x="2851" y="2451"/>
                    </a:lnTo>
                    <a:lnTo>
                      <a:pt x="2798" y="2560"/>
                    </a:lnTo>
                    <a:lnTo>
                      <a:pt x="2745" y="2668"/>
                    </a:lnTo>
                    <a:lnTo>
                      <a:pt x="2686" y="2784"/>
                    </a:lnTo>
                    <a:lnTo>
                      <a:pt x="2631" y="2898"/>
                    </a:lnTo>
                    <a:lnTo>
                      <a:pt x="2579" y="3010"/>
                    </a:lnTo>
                    <a:lnTo>
                      <a:pt x="2532" y="3122"/>
                    </a:lnTo>
                    <a:lnTo>
                      <a:pt x="2489" y="3232"/>
                    </a:lnTo>
                    <a:lnTo>
                      <a:pt x="2454" y="3342"/>
                    </a:lnTo>
                    <a:lnTo>
                      <a:pt x="2427" y="3452"/>
                    </a:lnTo>
                    <a:lnTo>
                      <a:pt x="2410" y="3561"/>
                    </a:lnTo>
                    <a:lnTo>
                      <a:pt x="2405" y="3669"/>
                    </a:lnTo>
                    <a:lnTo>
                      <a:pt x="2399" y="3708"/>
                    </a:lnTo>
                    <a:lnTo>
                      <a:pt x="2385" y="3742"/>
                    </a:lnTo>
                    <a:lnTo>
                      <a:pt x="2362" y="3772"/>
                    </a:lnTo>
                    <a:lnTo>
                      <a:pt x="2333" y="3794"/>
                    </a:lnTo>
                    <a:lnTo>
                      <a:pt x="2300" y="3809"/>
                    </a:lnTo>
                    <a:lnTo>
                      <a:pt x="2261" y="3812"/>
                    </a:lnTo>
                    <a:lnTo>
                      <a:pt x="850" y="3812"/>
                    </a:lnTo>
                    <a:lnTo>
                      <a:pt x="811" y="3809"/>
                    </a:lnTo>
                    <a:lnTo>
                      <a:pt x="778" y="3794"/>
                    </a:lnTo>
                    <a:lnTo>
                      <a:pt x="748" y="3772"/>
                    </a:lnTo>
                    <a:lnTo>
                      <a:pt x="726" y="3742"/>
                    </a:lnTo>
                    <a:lnTo>
                      <a:pt x="712" y="3708"/>
                    </a:lnTo>
                    <a:lnTo>
                      <a:pt x="706" y="3669"/>
                    </a:lnTo>
                    <a:lnTo>
                      <a:pt x="701" y="3564"/>
                    </a:lnTo>
                    <a:lnTo>
                      <a:pt x="684" y="3460"/>
                    </a:lnTo>
                    <a:lnTo>
                      <a:pt x="658" y="3353"/>
                    </a:lnTo>
                    <a:lnTo>
                      <a:pt x="623" y="3245"/>
                    </a:lnTo>
                    <a:lnTo>
                      <a:pt x="581" y="3135"/>
                    </a:lnTo>
                    <a:lnTo>
                      <a:pt x="533" y="3024"/>
                    </a:lnTo>
                    <a:lnTo>
                      <a:pt x="482" y="2912"/>
                    </a:lnTo>
                    <a:lnTo>
                      <a:pt x="427" y="2799"/>
                    </a:lnTo>
                    <a:lnTo>
                      <a:pt x="370" y="2685"/>
                    </a:lnTo>
                    <a:lnTo>
                      <a:pt x="309" y="2562"/>
                    </a:lnTo>
                    <a:lnTo>
                      <a:pt x="250" y="2439"/>
                    </a:lnTo>
                    <a:lnTo>
                      <a:pt x="193" y="2316"/>
                    </a:lnTo>
                    <a:lnTo>
                      <a:pt x="142" y="2191"/>
                    </a:lnTo>
                    <a:lnTo>
                      <a:pt x="94" y="2064"/>
                    </a:lnTo>
                    <a:lnTo>
                      <a:pt x="55" y="1939"/>
                    </a:lnTo>
                    <a:lnTo>
                      <a:pt x="26" y="1811"/>
                    </a:lnTo>
                    <a:lnTo>
                      <a:pt x="8" y="1684"/>
                    </a:lnTo>
                    <a:lnTo>
                      <a:pt x="0" y="1553"/>
                    </a:lnTo>
                    <a:lnTo>
                      <a:pt x="6" y="1421"/>
                    </a:lnTo>
                    <a:lnTo>
                      <a:pt x="22" y="1289"/>
                    </a:lnTo>
                    <a:lnTo>
                      <a:pt x="50" y="1162"/>
                    </a:lnTo>
                    <a:lnTo>
                      <a:pt x="89" y="1039"/>
                    </a:lnTo>
                    <a:lnTo>
                      <a:pt x="136" y="922"/>
                    </a:lnTo>
                    <a:lnTo>
                      <a:pt x="191" y="808"/>
                    </a:lnTo>
                    <a:lnTo>
                      <a:pt x="258" y="700"/>
                    </a:lnTo>
                    <a:lnTo>
                      <a:pt x="331" y="597"/>
                    </a:lnTo>
                    <a:lnTo>
                      <a:pt x="412" y="501"/>
                    </a:lnTo>
                    <a:lnTo>
                      <a:pt x="502" y="413"/>
                    </a:lnTo>
                    <a:lnTo>
                      <a:pt x="598" y="330"/>
                    </a:lnTo>
                    <a:lnTo>
                      <a:pt x="699" y="257"/>
                    </a:lnTo>
                    <a:lnTo>
                      <a:pt x="807" y="193"/>
                    </a:lnTo>
                    <a:lnTo>
                      <a:pt x="921" y="136"/>
                    </a:lnTo>
                    <a:lnTo>
                      <a:pt x="1041" y="88"/>
                    </a:lnTo>
                    <a:lnTo>
                      <a:pt x="1164" y="51"/>
                    </a:lnTo>
                    <a:lnTo>
                      <a:pt x="1291" y="24"/>
                    </a:lnTo>
                    <a:lnTo>
                      <a:pt x="1421" y="7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1270000" sx="107000" sy="107000" algn="ctr" rotWithShape="0">
                  <a:schemeClr val="bg1">
                    <a:alpha val="40000"/>
                  </a:schemeClr>
                </a:outerShdw>
              </a:effectLst>
              <a:scene3d>
                <a:camera prst="orthographicFront"/>
                <a:lightRig rig="fla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자유형: 도형 35">
              <a:extLst>
                <a:ext uri="{FF2B5EF4-FFF2-40B4-BE49-F238E27FC236}">
                  <a16:creationId xmlns:a16="http://schemas.microsoft.com/office/drawing/2014/main" id="{C140BDE7-35F7-4DF6-85BB-DCCB9C9DB779}"/>
                </a:ext>
              </a:extLst>
            </p:cNvPr>
            <p:cNvSpPr/>
            <p:nvPr/>
          </p:nvSpPr>
          <p:spPr>
            <a:xfrm rot="15645894" flipH="1">
              <a:off x="7821024" y="2648809"/>
              <a:ext cx="1941215" cy="1468351"/>
            </a:xfrm>
            <a:custGeom>
              <a:avLst/>
              <a:gdLst>
                <a:gd name="connsiteX0" fmla="*/ 0 w 1941215"/>
                <a:gd name="connsiteY0" fmla="*/ 1283287 h 1468351"/>
                <a:gd name="connsiteX1" fmla="*/ 50328 w 1941215"/>
                <a:gd name="connsiteY1" fmla="*/ 1303400 h 1468351"/>
                <a:gd name="connsiteX2" fmla="*/ 477167 w 1941215"/>
                <a:gd name="connsiteY2" fmla="*/ 1418806 h 1468351"/>
                <a:gd name="connsiteX3" fmla="*/ 1771978 w 1941215"/>
                <a:gd name="connsiteY3" fmla="*/ 1363027 h 1468351"/>
                <a:gd name="connsiteX4" fmla="*/ 1941215 w 1941215"/>
                <a:gd name="connsiteY4" fmla="*/ 1308701 h 1468351"/>
                <a:gd name="connsiteX5" fmla="*/ 1509633 w 1941215"/>
                <a:gd name="connsiteY5" fmla="*/ 16607 h 1468351"/>
                <a:gd name="connsiteX6" fmla="*/ 1404730 w 1941215"/>
                <a:gd name="connsiteY6" fmla="*/ 50281 h 1468351"/>
                <a:gd name="connsiteX7" fmla="*/ 730029 w 1941215"/>
                <a:gd name="connsiteY7" fmla="*/ 79347 h 1468351"/>
                <a:gd name="connsiteX8" fmla="*/ 507612 w 1941215"/>
                <a:gd name="connsiteY8" fmla="*/ 19211 h 1468351"/>
                <a:gd name="connsiteX9" fmla="*/ 464405 w 1941215"/>
                <a:gd name="connsiteY9" fmla="*/ 0 h 1468351"/>
                <a:gd name="connsiteX10" fmla="*/ 0 w 1941215"/>
                <a:gd name="connsiteY10" fmla="*/ 1283287 h 146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1215" h="1468351">
                  <a:moveTo>
                    <a:pt x="0" y="1283287"/>
                  </a:moveTo>
                  <a:lnTo>
                    <a:pt x="50328" y="1303400"/>
                  </a:lnTo>
                  <a:cubicBezTo>
                    <a:pt x="187909" y="1352346"/>
                    <a:pt x="330483" y="1391114"/>
                    <a:pt x="477167" y="1418806"/>
                  </a:cubicBezTo>
                  <a:cubicBezTo>
                    <a:pt x="917219" y="1501878"/>
                    <a:pt x="1359170" y="1478626"/>
                    <a:pt x="1771978" y="1363027"/>
                  </a:cubicBezTo>
                  <a:lnTo>
                    <a:pt x="1941215" y="1308701"/>
                  </a:lnTo>
                  <a:lnTo>
                    <a:pt x="1509633" y="16607"/>
                  </a:lnTo>
                  <a:lnTo>
                    <a:pt x="1404730" y="50281"/>
                  </a:lnTo>
                  <a:cubicBezTo>
                    <a:pt x="1189623" y="110518"/>
                    <a:pt x="959331" y="122634"/>
                    <a:pt x="730029" y="79347"/>
                  </a:cubicBezTo>
                  <a:cubicBezTo>
                    <a:pt x="653595" y="64917"/>
                    <a:pt x="579302" y="44716"/>
                    <a:pt x="507612" y="19211"/>
                  </a:cubicBezTo>
                  <a:lnTo>
                    <a:pt x="464405" y="0"/>
                  </a:lnTo>
                  <a:lnTo>
                    <a:pt x="0" y="12832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77800" dist="38100" dir="6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자유형: 도형 39">
              <a:extLst>
                <a:ext uri="{FF2B5EF4-FFF2-40B4-BE49-F238E27FC236}">
                  <a16:creationId xmlns:a16="http://schemas.microsoft.com/office/drawing/2014/main" id="{AE9524FC-AA9A-4CCD-971F-5170516C48EC}"/>
                </a:ext>
              </a:extLst>
            </p:cNvPr>
            <p:cNvSpPr/>
            <p:nvPr/>
          </p:nvSpPr>
          <p:spPr>
            <a:xfrm rot="15645894" flipH="1">
              <a:off x="7153546" y="1008606"/>
              <a:ext cx="1948617" cy="1958017"/>
            </a:xfrm>
            <a:custGeom>
              <a:avLst/>
              <a:gdLst>
                <a:gd name="connsiteX0" fmla="*/ 0 w 1948617"/>
                <a:gd name="connsiteY0" fmla="*/ 668237 h 1958017"/>
                <a:gd name="connsiteX1" fmla="*/ 64130 w 1948617"/>
                <a:gd name="connsiteY1" fmla="*/ 782609 h 1958017"/>
                <a:gd name="connsiteX2" fmla="*/ 1335321 w 1948617"/>
                <a:gd name="connsiteY2" fmla="*/ 1898530 h 1958017"/>
                <a:gd name="connsiteX3" fmla="*/ 1484165 w 1948617"/>
                <a:gd name="connsiteY3" fmla="*/ 1958017 h 1958017"/>
                <a:gd name="connsiteX4" fmla="*/ 1948617 w 1948617"/>
                <a:gd name="connsiteY4" fmla="*/ 674602 h 1958017"/>
                <a:gd name="connsiteX5" fmla="*/ 1788312 w 1948617"/>
                <a:gd name="connsiteY5" fmla="*/ 603327 h 1958017"/>
                <a:gd name="connsiteX6" fmla="*/ 1227202 w 1948617"/>
                <a:gd name="connsiteY6" fmla="*/ 71621 h 1958017"/>
                <a:gd name="connsiteX7" fmla="*/ 1187043 w 1948617"/>
                <a:gd name="connsiteY7" fmla="*/ 0 h 1958017"/>
                <a:gd name="connsiteX8" fmla="*/ 0 w 1948617"/>
                <a:gd name="connsiteY8" fmla="*/ 668237 h 19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8617" h="1958017">
                  <a:moveTo>
                    <a:pt x="0" y="668237"/>
                  </a:moveTo>
                  <a:lnTo>
                    <a:pt x="64130" y="782609"/>
                  </a:lnTo>
                  <a:cubicBezTo>
                    <a:pt x="363305" y="1271742"/>
                    <a:pt x="805847" y="1662943"/>
                    <a:pt x="1335321" y="1898530"/>
                  </a:cubicBezTo>
                  <a:lnTo>
                    <a:pt x="1484165" y="1958017"/>
                  </a:lnTo>
                  <a:lnTo>
                    <a:pt x="1948617" y="674602"/>
                  </a:lnTo>
                  <a:lnTo>
                    <a:pt x="1788312" y="603327"/>
                  </a:lnTo>
                  <a:cubicBezTo>
                    <a:pt x="1557213" y="478586"/>
                    <a:pt x="1363609" y="294639"/>
                    <a:pt x="1227202" y="71621"/>
                  </a:cubicBezTo>
                  <a:lnTo>
                    <a:pt x="1187043" y="0"/>
                  </a:lnTo>
                  <a:lnTo>
                    <a:pt x="0" y="668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30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: 도형 40">
              <a:extLst>
                <a:ext uri="{FF2B5EF4-FFF2-40B4-BE49-F238E27FC236}">
                  <a16:creationId xmlns:a16="http://schemas.microsoft.com/office/drawing/2014/main" id="{9AAA95F8-D856-4C3A-B8B1-9C58238B28CC}"/>
                </a:ext>
              </a:extLst>
            </p:cNvPr>
            <p:cNvSpPr/>
            <p:nvPr/>
          </p:nvSpPr>
          <p:spPr>
            <a:xfrm rot="15645894" flipH="1">
              <a:off x="6003344" y="673991"/>
              <a:ext cx="1538982" cy="1936181"/>
            </a:xfrm>
            <a:custGeom>
              <a:avLst/>
              <a:gdLst>
                <a:gd name="connsiteX0" fmla="*/ 38664 w 1538982"/>
                <a:gd name="connsiteY0" fmla="*/ 1035887 h 1936181"/>
                <a:gd name="connsiteX1" fmla="*/ 312470 w 1538982"/>
                <a:gd name="connsiteY1" fmla="*/ 1865790 h 1936181"/>
                <a:gd name="connsiteX2" fmla="*/ 351939 w 1538982"/>
                <a:gd name="connsiteY2" fmla="*/ 1936181 h 1936181"/>
                <a:gd name="connsiteX3" fmla="*/ 1538982 w 1538982"/>
                <a:gd name="connsiteY3" fmla="*/ 1267945 h 1936181"/>
                <a:gd name="connsiteX4" fmla="*/ 1526000 w 1538982"/>
                <a:gd name="connsiteY4" fmla="*/ 1244792 h 1936181"/>
                <a:gd name="connsiteX5" fmla="*/ 1383326 w 1538982"/>
                <a:gd name="connsiteY5" fmla="*/ 812346 h 1936181"/>
                <a:gd name="connsiteX6" fmla="*/ 1378411 w 1538982"/>
                <a:gd name="connsiteY6" fmla="*/ 356999 h 1936181"/>
                <a:gd name="connsiteX7" fmla="*/ 1387755 w 1538982"/>
                <a:gd name="connsiteY7" fmla="*/ 306100 h 1936181"/>
                <a:gd name="connsiteX8" fmla="*/ 58977 w 1538982"/>
                <a:gd name="connsiteY8" fmla="*/ 0 h 1936181"/>
                <a:gd name="connsiteX9" fmla="*/ 29231 w 1538982"/>
                <a:gd name="connsiteY9" fmla="*/ 162033 h 1936181"/>
                <a:gd name="connsiteX10" fmla="*/ 38664 w 1538982"/>
                <a:gd name="connsiteY10" fmla="*/ 1035887 h 193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8982" h="1936181">
                  <a:moveTo>
                    <a:pt x="38664" y="1035887"/>
                  </a:moveTo>
                  <a:cubicBezTo>
                    <a:pt x="87624" y="1330395"/>
                    <a:pt x="181244" y="1609433"/>
                    <a:pt x="312470" y="1865790"/>
                  </a:cubicBezTo>
                  <a:lnTo>
                    <a:pt x="351939" y="1936181"/>
                  </a:lnTo>
                  <a:lnTo>
                    <a:pt x="1538982" y="1267945"/>
                  </a:lnTo>
                  <a:lnTo>
                    <a:pt x="1526000" y="1244792"/>
                  </a:lnTo>
                  <a:cubicBezTo>
                    <a:pt x="1457621" y="1111209"/>
                    <a:pt x="1408838" y="965808"/>
                    <a:pt x="1383326" y="812346"/>
                  </a:cubicBezTo>
                  <a:cubicBezTo>
                    <a:pt x="1357814" y="658884"/>
                    <a:pt x="1356930" y="505520"/>
                    <a:pt x="1378411" y="356999"/>
                  </a:cubicBezTo>
                  <a:lnTo>
                    <a:pt x="1387755" y="306100"/>
                  </a:lnTo>
                  <a:lnTo>
                    <a:pt x="58977" y="0"/>
                  </a:lnTo>
                  <a:lnTo>
                    <a:pt x="29231" y="162033"/>
                  </a:lnTo>
                  <a:cubicBezTo>
                    <a:pt x="-11993" y="447060"/>
                    <a:pt x="-10296" y="741379"/>
                    <a:pt x="38664" y="10358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: 도형 38">
              <a:extLst>
                <a:ext uri="{FF2B5EF4-FFF2-40B4-BE49-F238E27FC236}">
                  <a16:creationId xmlns:a16="http://schemas.microsoft.com/office/drawing/2014/main" id="{6A80E743-5397-4F07-929B-083F6FAFBA93}"/>
                </a:ext>
              </a:extLst>
            </p:cNvPr>
            <p:cNvSpPr/>
            <p:nvPr/>
          </p:nvSpPr>
          <p:spPr>
            <a:xfrm rot="15645894" flipH="1">
              <a:off x="4271368" y="1140984"/>
              <a:ext cx="1839692" cy="1941997"/>
            </a:xfrm>
            <a:custGeom>
              <a:avLst/>
              <a:gdLst>
                <a:gd name="connsiteX0" fmla="*/ 0 w 1839692"/>
                <a:gd name="connsiteY0" fmla="*/ 1635898 h 1941997"/>
                <a:gd name="connsiteX1" fmla="*/ 1328778 w 1839692"/>
                <a:gd name="connsiteY1" fmla="*/ 1941997 h 1941997"/>
                <a:gd name="connsiteX2" fmla="*/ 1339052 w 1839692"/>
                <a:gd name="connsiteY2" fmla="*/ 1886032 h 1941997"/>
                <a:gd name="connsiteX3" fmla="*/ 1697951 w 1839692"/>
                <a:gd name="connsiteY3" fmla="*/ 1201379 h 1941997"/>
                <a:gd name="connsiteX4" fmla="*/ 1839692 w 1839692"/>
                <a:gd name="connsiteY4" fmla="*/ 1069903 h 1941997"/>
                <a:gd name="connsiteX5" fmla="*/ 992769 w 1839692"/>
                <a:gd name="connsiteY5" fmla="*/ 0 h 1941997"/>
                <a:gd name="connsiteX6" fmla="*/ 850268 w 1839692"/>
                <a:gd name="connsiteY6" fmla="*/ 122405 h 1941997"/>
                <a:gd name="connsiteX7" fmla="*/ 8501 w 1839692"/>
                <a:gd name="connsiteY7" fmla="*/ 1589591 h 1941997"/>
                <a:gd name="connsiteX8" fmla="*/ 0 w 1839692"/>
                <a:gd name="connsiteY8" fmla="*/ 1635898 h 194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9692" h="1941997">
                  <a:moveTo>
                    <a:pt x="0" y="1635898"/>
                  </a:moveTo>
                  <a:lnTo>
                    <a:pt x="1328778" y="1941997"/>
                  </a:lnTo>
                  <a:lnTo>
                    <a:pt x="1339052" y="1886032"/>
                  </a:lnTo>
                  <a:cubicBezTo>
                    <a:pt x="1395966" y="1630876"/>
                    <a:pt x="1519642" y="1394183"/>
                    <a:pt x="1697951" y="1201379"/>
                  </a:cubicBezTo>
                  <a:lnTo>
                    <a:pt x="1839692" y="1069903"/>
                  </a:lnTo>
                  <a:lnTo>
                    <a:pt x="992769" y="0"/>
                  </a:lnTo>
                  <a:lnTo>
                    <a:pt x="850268" y="122405"/>
                  </a:lnTo>
                  <a:cubicBezTo>
                    <a:pt x="425496" y="516629"/>
                    <a:pt x="133328" y="1029971"/>
                    <a:pt x="8501" y="1589591"/>
                  </a:cubicBezTo>
                  <a:lnTo>
                    <a:pt x="0" y="16358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: 도형 34">
              <a:extLst>
                <a:ext uri="{FF2B5EF4-FFF2-40B4-BE49-F238E27FC236}">
                  <a16:creationId xmlns:a16="http://schemas.microsoft.com/office/drawing/2014/main" id="{9F52C6A6-FC40-4D6E-8A17-3588720EDAAA}"/>
                </a:ext>
              </a:extLst>
            </p:cNvPr>
            <p:cNvSpPr/>
            <p:nvPr/>
          </p:nvSpPr>
          <p:spPr>
            <a:xfrm rot="15645894" flipH="1">
              <a:off x="3703134" y="2343191"/>
              <a:ext cx="1797660" cy="1703764"/>
            </a:xfrm>
            <a:custGeom>
              <a:avLst/>
              <a:gdLst>
                <a:gd name="connsiteX0" fmla="*/ 0 w 1797660"/>
                <a:gd name="connsiteY0" fmla="*/ 633968 h 1703764"/>
                <a:gd name="connsiteX1" fmla="*/ 846838 w 1797660"/>
                <a:gd name="connsiteY1" fmla="*/ 1703764 h 1703764"/>
                <a:gd name="connsiteX2" fmla="*/ 868384 w 1797660"/>
                <a:gd name="connsiteY2" fmla="*/ 1683777 h 1703764"/>
                <a:gd name="connsiteX3" fmla="*/ 1059381 w 1797660"/>
                <a:gd name="connsiteY3" fmla="*/ 1554914 h 1703764"/>
                <a:gd name="connsiteX4" fmla="*/ 1707195 w 1797660"/>
                <a:gd name="connsiteY4" fmla="*/ 1364120 h 1703764"/>
                <a:gd name="connsiteX5" fmla="*/ 1797660 w 1797660"/>
                <a:gd name="connsiteY5" fmla="*/ 1362414 h 1703764"/>
                <a:gd name="connsiteX6" fmla="*/ 1797660 w 1797660"/>
                <a:gd name="connsiteY6" fmla="*/ 0 h 1703764"/>
                <a:gd name="connsiteX7" fmla="*/ 1629960 w 1797660"/>
                <a:gd name="connsiteY7" fmla="*/ 3163 h 1703764"/>
                <a:gd name="connsiteX8" fmla="*/ 386746 w 1797660"/>
                <a:gd name="connsiteY8" fmla="*/ 369314 h 1703764"/>
                <a:gd name="connsiteX9" fmla="*/ 20204 w 1797660"/>
                <a:gd name="connsiteY9" fmla="*/ 616614 h 1703764"/>
                <a:gd name="connsiteX10" fmla="*/ 0 w 1797660"/>
                <a:gd name="connsiteY10" fmla="*/ 633968 h 170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97660" h="1703764">
                  <a:moveTo>
                    <a:pt x="0" y="633968"/>
                  </a:moveTo>
                  <a:lnTo>
                    <a:pt x="846838" y="1703764"/>
                  </a:lnTo>
                  <a:lnTo>
                    <a:pt x="868384" y="1683777"/>
                  </a:lnTo>
                  <a:cubicBezTo>
                    <a:pt x="927967" y="1636449"/>
                    <a:pt x="991727" y="1593298"/>
                    <a:pt x="1059381" y="1554914"/>
                  </a:cubicBezTo>
                  <a:cubicBezTo>
                    <a:pt x="1262345" y="1439766"/>
                    <a:pt x="1484170" y="1376721"/>
                    <a:pt x="1707195" y="1364120"/>
                  </a:cubicBezTo>
                  <a:lnTo>
                    <a:pt x="1797660" y="1362414"/>
                  </a:lnTo>
                  <a:lnTo>
                    <a:pt x="1797660" y="0"/>
                  </a:lnTo>
                  <a:lnTo>
                    <a:pt x="1629960" y="3163"/>
                  </a:lnTo>
                  <a:cubicBezTo>
                    <a:pt x="1201954" y="27344"/>
                    <a:pt x="776251" y="148333"/>
                    <a:pt x="386746" y="369314"/>
                  </a:cubicBezTo>
                  <a:cubicBezTo>
                    <a:pt x="256911" y="442975"/>
                    <a:pt x="134549" y="525787"/>
                    <a:pt x="20204" y="616614"/>
                  </a:cubicBezTo>
                  <a:lnTo>
                    <a:pt x="0" y="6339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15">
              <a:extLst>
                <a:ext uri="{FF2B5EF4-FFF2-40B4-BE49-F238E27FC236}">
                  <a16:creationId xmlns:a16="http://schemas.microsoft.com/office/drawing/2014/main" id="{A426C3FC-0032-42A9-A754-DAE78DDC98DD}"/>
                </a:ext>
              </a:extLst>
            </p:cNvPr>
            <p:cNvSpPr/>
            <p:nvPr/>
          </p:nvSpPr>
          <p:spPr>
            <a:xfrm rot="15645894" flipH="1">
              <a:off x="3982745" y="4131361"/>
              <a:ext cx="1830995" cy="1714683"/>
            </a:xfrm>
            <a:custGeom>
              <a:avLst/>
              <a:gdLst>
                <a:gd name="connsiteX0" fmla="*/ 1 w 1830995"/>
                <a:gd name="connsiteY0" fmla="*/ 1363220 h 1714683"/>
                <a:gd name="connsiteX1" fmla="*/ 17466 w 1830995"/>
                <a:gd name="connsiteY1" fmla="*/ 1362891 h 1714683"/>
                <a:gd name="connsiteX2" fmla="*/ 949291 w 1830995"/>
                <a:gd name="connsiteY2" fmla="*/ 1714683 h 1714683"/>
                <a:gd name="connsiteX3" fmla="*/ 1830995 w 1830995"/>
                <a:gd name="connsiteY3" fmla="*/ 675121 h 1714683"/>
                <a:gd name="connsiteX4" fmla="*/ 42738 w 1830995"/>
                <a:gd name="connsiteY4" fmla="*/ 0 h 1714683"/>
                <a:gd name="connsiteX5" fmla="*/ 0 w 1830995"/>
                <a:gd name="connsiteY5" fmla="*/ 806 h 1714683"/>
                <a:gd name="connsiteX6" fmla="*/ 1 w 1830995"/>
                <a:gd name="connsiteY6" fmla="*/ 1363220 h 171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95" h="1714683">
                  <a:moveTo>
                    <a:pt x="1" y="1363220"/>
                  </a:moveTo>
                  <a:lnTo>
                    <a:pt x="17466" y="1362891"/>
                  </a:lnTo>
                  <a:cubicBezTo>
                    <a:pt x="351868" y="1369144"/>
                    <a:pt x="682346" y="1488275"/>
                    <a:pt x="949291" y="1714683"/>
                  </a:cubicBezTo>
                  <a:lnTo>
                    <a:pt x="1830995" y="675121"/>
                  </a:lnTo>
                  <a:cubicBezTo>
                    <a:pt x="1318704" y="240623"/>
                    <a:pt x="684486" y="12000"/>
                    <a:pt x="42738" y="0"/>
                  </a:cubicBezTo>
                  <a:lnTo>
                    <a:pt x="0" y="806"/>
                  </a:lnTo>
                  <a:lnTo>
                    <a:pt x="1" y="13632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03200" dist="38100" dir="162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32139E0-07F1-411B-9335-64B3D9F02CC3}"/>
              </a:ext>
            </a:extLst>
          </p:cNvPr>
          <p:cNvSpPr/>
          <p:nvPr/>
        </p:nvSpPr>
        <p:spPr>
          <a:xfrm>
            <a:off x="1520574" y="4803338"/>
            <a:ext cx="3230171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원가 및 경제성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별도 기기가 아닌 핸드폰 어플 사용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저렴한 터치 센서와 부품 가격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센서 부착용 부가장치 필요 없음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AEB8B13-ACFA-425F-9E00-CE3A0E8C967D}"/>
              </a:ext>
            </a:extLst>
          </p:cNvPr>
          <p:cNvSpPr/>
          <p:nvPr/>
        </p:nvSpPr>
        <p:spPr>
          <a:xfrm>
            <a:off x="1094024" y="3269115"/>
            <a:ext cx="3230171" cy="11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환경성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환경성을 고려해 보았을 때 유해성은 존재하지 않음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5B64E1-908E-45E6-B5B3-D0CB38FC35C7}"/>
              </a:ext>
            </a:extLst>
          </p:cNvPr>
          <p:cNvSpPr/>
          <p:nvPr/>
        </p:nvSpPr>
        <p:spPr>
          <a:xfrm>
            <a:off x="4942071" y="392174"/>
            <a:ext cx="3230171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제조성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제조가 용이한 하드웨어 설계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3D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프린팅 기술을 이용하여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설계 시 제작 비용 감소 및 대량 생산 가능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58FFD60-DC15-42B5-9E44-7A0DE6E5066C}"/>
              </a:ext>
            </a:extLst>
          </p:cNvPr>
          <p:cNvSpPr/>
          <p:nvPr/>
        </p:nvSpPr>
        <p:spPr>
          <a:xfrm>
            <a:off x="2050938" y="1644897"/>
            <a:ext cx="3230171" cy="11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안정성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일부 디바이스는 발열 가능성이 있지만 폭발의 위험은 없음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44FDDA-3D93-4B78-AEAA-66168CE02D1B}"/>
              </a:ext>
            </a:extLst>
          </p:cNvPr>
          <p:cNvSpPr/>
          <p:nvPr/>
        </p:nvSpPr>
        <p:spPr>
          <a:xfrm>
            <a:off x="8534989" y="4897198"/>
            <a:ext cx="3574927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시장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편의점 시장 크기가 증가하고 있는 상황에서 장애인 인구의 </a:t>
            </a:r>
            <a:r>
              <a:rPr kumimoji="0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10%</a:t>
            </a: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차지하고 있는 시각장애인을 위한 아이디어 </a:t>
            </a:r>
            <a:endParaRPr kumimoji="0" lang="en-US" altLang="ko-KR" sz="13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래픽 9" descr="자물쇠 단색으로 채워진">
            <a:extLst>
              <a:ext uri="{FF2B5EF4-FFF2-40B4-BE49-F238E27FC236}">
                <a16:creationId xmlns:a16="http://schemas.microsoft.com/office/drawing/2014/main" id="{55FB7504-2DE3-405B-A9B7-30B23D127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0584" y="2674858"/>
            <a:ext cx="504000" cy="504000"/>
          </a:xfrm>
          <a:prstGeom prst="rect">
            <a:avLst/>
          </a:prstGeom>
        </p:spPr>
      </p:pic>
      <p:pic>
        <p:nvPicPr>
          <p:cNvPr id="12" name="그래픽 11" descr="방패 선택 표시 단색으로 채워진">
            <a:extLst>
              <a:ext uri="{FF2B5EF4-FFF2-40B4-BE49-F238E27FC236}">
                <a16:creationId xmlns:a16="http://schemas.microsoft.com/office/drawing/2014/main" id="{4FC9C354-4D99-4480-8FCD-DEDAA41B8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5161" y="2664987"/>
            <a:ext cx="504000" cy="504000"/>
          </a:xfrm>
          <a:prstGeom prst="rect">
            <a:avLst/>
          </a:prstGeom>
        </p:spPr>
      </p:pic>
      <p:pic>
        <p:nvPicPr>
          <p:cNvPr id="4" name="그래픽 3" descr="보물 상자 단색으로 채워진">
            <a:extLst>
              <a:ext uri="{FF2B5EF4-FFF2-40B4-BE49-F238E27FC236}">
                <a16:creationId xmlns:a16="http://schemas.microsoft.com/office/drawing/2014/main" id="{0C6D1597-14FB-41CE-9C27-7A6A080A9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6726" y="4844747"/>
            <a:ext cx="504000" cy="504000"/>
          </a:xfrm>
          <a:prstGeom prst="rect">
            <a:avLst/>
          </a:prstGeom>
        </p:spPr>
      </p:pic>
      <p:pic>
        <p:nvPicPr>
          <p:cNvPr id="9" name="그래픽 8" descr="브라유 점자 단색으로 채워진">
            <a:extLst>
              <a:ext uri="{FF2B5EF4-FFF2-40B4-BE49-F238E27FC236}">
                <a16:creationId xmlns:a16="http://schemas.microsoft.com/office/drawing/2014/main" id="{726B2C45-6270-4DEA-955F-C1188694F1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34788" y="3786807"/>
            <a:ext cx="504000" cy="504000"/>
          </a:xfrm>
          <a:prstGeom prst="rect">
            <a:avLst/>
          </a:prstGeom>
        </p:spPr>
      </p:pic>
      <p:pic>
        <p:nvPicPr>
          <p:cNvPr id="28" name="그래픽 27" descr="청사진 단색으로 채워진">
            <a:extLst>
              <a:ext uri="{FF2B5EF4-FFF2-40B4-BE49-F238E27FC236}">
                <a16:creationId xmlns:a16="http://schemas.microsoft.com/office/drawing/2014/main" id="{CC8FEA30-E508-4624-8468-5B498C8F6B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63640" y="2275078"/>
            <a:ext cx="504000" cy="504000"/>
          </a:xfrm>
          <a:prstGeom prst="rect">
            <a:avLst/>
          </a:prstGeom>
        </p:spPr>
      </p:pic>
      <p:pic>
        <p:nvPicPr>
          <p:cNvPr id="32" name="그래픽 31" descr="식물을 든 펼친 손 단색으로 채워진">
            <a:extLst>
              <a:ext uri="{FF2B5EF4-FFF2-40B4-BE49-F238E27FC236}">
                <a16:creationId xmlns:a16="http://schemas.microsoft.com/office/drawing/2014/main" id="{EF8A6729-028A-448F-B20F-BFAE018523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80440" y="3672898"/>
            <a:ext cx="504000" cy="504000"/>
          </a:xfrm>
          <a:prstGeom prst="rect">
            <a:avLst/>
          </a:prstGeom>
        </p:spPr>
      </p:pic>
      <p:pic>
        <p:nvPicPr>
          <p:cNvPr id="34" name="그래픽 33" descr="동전 윤곽선">
            <a:extLst>
              <a:ext uri="{FF2B5EF4-FFF2-40B4-BE49-F238E27FC236}">
                <a16:creationId xmlns:a16="http://schemas.microsoft.com/office/drawing/2014/main" id="{627E37FB-88A0-4598-98F3-D1CAA73077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02371" y="4829730"/>
            <a:ext cx="504000" cy="504000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F1418FDF-9C11-448C-8562-0F91645E3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17429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35"/>
    </mc:Choice>
    <mc:Fallback xmlns="">
      <p:transition spd="slow" advTm="9223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89543A-B788-48F8-9148-1E287FA79D5B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조원 별 업무 분담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사각형: 둥근 모서리 16">
            <a:extLst>
              <a:ext uri="{FF2B5EF4-FFF2-40B4-BE49-F238E27FC236}">
                <a16:creationId xmlns:a16="http://schemas.microsoft.com/office/drawing/2014/main" id="{69A36EA6-6B93-4ACF-BB53-D4E7F5BFEDE8}"/>
              </a:ext>
            </a:extLst>
          </p:cNvPr>
          <p:cNvSpPr/>
          <p:nvPr/>
        </p:nvSpPr>
        <p:spPr>
          <a:xfrm rot="1380000">
            <a:off x="6082696" y="2166182"/>
            <a:ext cx="1458386" cy="523758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D0296C3-F1D8-45E8-AA28-8B96EBE5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58579" y="1037960"/>
            <a:ext cx="2036870" cy="1836756"/>
          </a:xfrm>
          <a:custGeom>
            <a:avLst/>
            <a:gdLst>
              <a:gd name="connsiteX0" fmla="*/ 0 w 2565000"/>
              <a:gd name="connsiteY0" fmla="*/ 0 h 2313000"/>
              <a:gd name="connsiteX1" fmla="*/ 2565000 w 2565000"/>
              <a:gd name="connsiteY1" fmla="*/ 0 h 2313000"/>
              <a:gd name="connsiteX2" fmla="*/ 2565000 w 2565000"/>
              <a:gd name="connsiteY2" fmla="*/ 1913612 h 2313000"/>
              <a:gd name="connsiteX3" fmla="*/ 2538061 w 2565000"/>
              <a:gd name="connsiteY3" fmla="*/ 1875488 h 2313000"/>
              <a:gd name="connsiteX4" fmla="*/ 2120683 w 2565000"/>
              <a:gd name="connsiteY4" fmla="*/ 1759439 h 2313000"/>
              <a:gd name="connsiteX5" fmla="*/ 440575 w 2565000"/>
              <a:gd name="connsiteY5" fmla="*/ 2305339 h 2313000"/>
              <a:gd name="connsiteX6" fmla="*/ 423170 w 2565000"/>
              <a:gd name="connsiteY6" fmla="*/ 2313000 h 2313000"/>
              <a:gd name="connsiteX7" fmla="*/ 0 w 2565000"/>
              <a:gd name="connsiteY7" fmla="*/ 2313000 h 23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5000" h="2313000">
                <a:moveTo>
                  <a:pt x="0" y="0"/>
                </a:moveTo>
                <a:lnTo>
                  <a:pt x="2565000" y="0"/>
                </a:lnTo>
                <a:lnTo>
                  <a:pt x="2565000" y="1913612"/>
                </a:lnTo>
                <a:lnTo>
                  <a:pt x="2538061" y="1875488"/>
                </a:lnTo>
                <a:cubicBezTo>
                  <a:pt x="2438017" y="1760102"/>
                  <a:pt x="2275063" y="1709278"/>
                  <a:pt x="2120683" y="1759439"/>
                </a:cubicBezTo>
                <a:lnTo>
                  <a:pt x="440575" y="2305339"/>
                </a:lnTo>
                <a:lnTo>
                  <a:pt x="423170" y="2313000"/>
                </a:lnTo>
                <a:lnTo>
                  <a:pt x="0" y="2313000"/>
                </a:lnTo>
                <a:close/>
              </a:path>
            </a:pathLst>
          </a:custGeom>
          <a:effectLst>
            <a:outerShdw dist="88900" dir="3600000" sx="97000" sy="97000" algn="t" rotWithShape="0">
              <a:prstClr val="black"/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3B6F9-B0A6-4024-B386-6C6E45A3F555}"/>
              </a:ext>
            </a:extLst>
          </p:cNvPr>
          <p:cNvSpPr/>
          <p:nvPr/>
        </p:nvSpPr>
        <p:spPr>
          <a:xfrm>
            <a:off x="7581426" y="780823"/>
            <a:ext cx="4109004" cy="1858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객체인식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머신 러닝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터치센서 시스템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OpenCV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를 통해 잡은 객체의 좌표를 재정비하여 영상처리 및 머신 러닝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진행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ko-KR" altLang="en-US" sz="1200" err="1">
                <a:solidFill>
                  <a:prstClr val="black">
                    <a:lumMod val="65000"/>
                    <a:lumOff val="35000"/>
                  </a:prstClr>
                </a:solidFill>
              </a:rPr>
              <a:t>라즈베리파이와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 터치센서를 활용해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음료의 위치 정보 제공 시스템 구축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3D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프린팅 설계하여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err="1">
                <a:solidFill>
                  <a:prstClr val="black">
                    <a:lumMod val="65000"/>
                    <a:lumOff val="35000"/>
                  </a:prstClr>
                </a:solidFill>
              </a:rPr>
              <a:t>네임택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 등의 하드웨어 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D8B329-E142-429D-88ED-E43A1504FC66}"/>
              </a:ext>
            </a:extLst>
          </p:cNvPr>
          <p:cNvSpPr/>
          <p:nvPr/>
        </p:nvSpPr>
        <p:spPr>
          <a:xfrm>
            <a:off x="6115376" y="2056465"/>
            <a:ext cx="723275" cy="3738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김우진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42667D-A361-4ED5-99DA-465A5E5951B9}"/>
              </a:ext>
            </a:extLst>
          </p:cNvPr>
          <p:cNvGrpSpPr/>
          <p:nvPr/>
        </p:nvGrpSpPr>
        <p:grpSpPr>
          <a:xfrm rot="14400000">
            <a:off x="3980463" y="3395707"/>
            <a:ext cx="2082502" cy="1836755"/>
            <a:chOff x="5194811" y="1474116"/>
            <a:chExt cx="2622464" cy="2313000"/>
          </a:xfrm>
        </p:grpSpPr>
        <p:sp>
          <p:nvSpPr>
            <p:cNvPr id="41" name="사각형: 둥근 모서리 16">
              <a:extLst>
                <a:ext uri="{FF2B5EF4-FFF2-40B4-BE49-F238E27FC236}">
                  <a16:creationId xmlns:a16="http://schemas.microsoft.com/office/drawing/2014/main" id="{1CD6F192-07E4-4E5B-ACF6-BFDCC92FE3A3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8BDE2C1-BAFD-4F51-B2E9-0DFF8844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194811" y="1474116"/>
              <a:ext cx="2565001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25400" dir="18600000" sx="97000" sy="97000" algn="t" rotWithShape="0">
                <a:prstClr val="black"/>
              </a:outerShdw>
            </a:effec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65177AE-A2FF-416B-8BA6-E547DA941352}"/>
              </a:ext>
            </a:extLst>
          </p:cNvPr>
          <p:cNvGrpSpPr/>
          <p:nvPr/>
        </p:nvGrpSpPr>
        <p:grpSpPr>
          <a:xfrm rot="7200000">
            <a:off x="6866748" y="3468248"/>
            <a:ext cx="2082503" cy="1836755"/>
            <a:chOff x="5194810" y="1474116"/>
            <a:chExt cx="2622465" cy="2313000"/>
          </a:xfrm>
        </p:grpSpPr>
        <p:sp>
          <p:nvSpPr>
            <p:cNvPr id="44" name="사각형: 둥근 모서리 16">
              <a:extLst>
                <a:ext uri="{FF2B5EF4-FFF2-40B4-BE49-F238E27FC236}">
                  <a16:creationId xmlns:a16="http://schemas.microsoft.com/office/drawing/2014/main" id="{AA13D0A5-80E7-43CC-9418-C2C2B8BC8690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E70A68F-0962-42B4-95DC-17F5E0B5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194810" y="1474116"/>
              <a:ext cx="2565000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38100" dir="10200000" sx="97000" sy="97000" algn="t" rotWithShape="0">
                <a:prstClr val="black"/>
              </a:outerShdw>
            </a:effectLst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3711A0-CAAB-4CA6-A4D4-48363343D73F}"/>
              </a:ext>
            </a:extLst>
          </p:cNvPr>
          <p:cNvSpPr/>
          <p:nvPr/>
        </p:nvSpPr>
        <p:spPr>
          <a:xfrm>
            <a:off x="1225208" y="5074162"/>
            <a:ext cx="5006716" cy="14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Server &amp;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err="1">
                <a:solidFill>
                  <a:prstClr val="black">
                    <a:lumMod val="65000"/>
                    <a:lumOff val="35000"/>
                  </a:prstClr>
                </a:solidFill>
              </a:rPr>
              <a:t>DataBase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&amp; Web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구축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App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최적화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✔ 음료 데이터를 저장하고 각 디바이스에 뿌리기 위한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Server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와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Database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구축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✔ 편의점 관계자가 음료 정보를 수정하기 위한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Web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 구축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✔ 안드로이드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최적화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464D44D-B82E-4AEC-913F-7454FB61AD52}"/>
              </a:ext>
            </a:extLst>
          </p:cNvPr>
          <p:cNvSpPr/>
          <p:nvPr/>
        </p:nvSpPr>
        <p:spPr>
          <a:xfrm>
            <a:off x="6955042" y="5068999"/>
            <a:ext cx="5101915" cy="130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음성인식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App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• Web UI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Design, 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객체인식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✔ 안드로이드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 음성인식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음성안내 구현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안드로이드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제작 및 웹사이트의 </a:t>
            </a:r>
            <a:r>
              <a:rPr lang="ko-KR" altLang="en-US" sz="1200" err="1">
                <a:solidFill>
                  <a:prstClr val="black">
                    <a:lumMod val="65000"/>
                    <a:lumOff val="35000"/>
                  </a:prstClr>
                </a:solidFill>
              </a:rPr>
              <a:t>프론트엔드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 디자인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OpenCV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를 사용하여 두 카메라에서 촬영한 영상에서 객체 인식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A44C2A-07D4-40DD-91BA-E08C406C727C}"/>
              </a:ext>
            </a:extLst>
          </p:cNvPr>
          <p:cNvSpPr/>
          <p:nvPr/>
        </p:nvSpPr>
        <p:spPr>
          <a:xfrm>
            <a:off x="4751871" y="4366864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err="1">
                <a:solidFill>
                  <a:prstClr val="white"/>
                </a:solidFill>
              </a:rPr>
              <a:t>이채민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F7CB58A-3E64-4A1B-9893-272410FD1686}"/>
              </a:ext>
            </a:extLst>
          </p:cNvPr>
          <p:cNvSpPr/>
          <p:nvPr/>
        </p:nvSpPr>
        <p:spPr>
          <a:xfrm>
            <a:off x="7495449" y="4366863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이유진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A987370-C1D5-49FC-BDB5-07B92FCF7AF8}"/>
              </a:ext>
            </a:extLst>
          </p:cNvPr>
          <p:cNvSpPr/>
          <p:nvPr/>
        </p:nvSpPr>
        <p:spPr>
          <a:xfrm>
            <a:off x="5800179" y="3308066"/>
            <a:ext cx="130266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u="sng" err="1">
                <a:solidFill>
                  <a:srgbClr val="545871"/>
                </a:solidFill>
              </a:rPr>
              <a:t>B</a:t>
            </a:r>
            <a:r>
              <a:rPr lang="en-US" altLang="ko-KR" sz="2000" b="1" u="sng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eYe</a:t>
            </a:r>
            <a:r>
              <a:rPr lang="en-US" altLang="ko-KR" sz="2000" b="1" u="sng" err="1">
                <a:solidFill>
                  <a:srgbClr val="545871"/>
                </a:solidFill>
              </a:rPr>
              <a:t>rage</a:t>
            </a:r>
            <a:endParaRPr lang="en-US" altLang="ko-KR" sz="2000" b="1" u="sng">
              <a:solidFill>
                <a:srgbClr val="54587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54DE0F4-222A-4068-BBD7-80916C48DAD4}"/>
              </a:ext>
            </a:extLst>
          </p:cNvPr>
          <p:cNvSpPr/>
          <p:nvPr/>
        </p:nvSpPr>
        <p:spPr>
          <a:xfrm>
            <a:off x="6124316" y="1391333"/>
            <a:ext cx="648000" cy="648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B0F67F6-6E58-4758-99B0-F9EEE772204B}"/>
              </a:ext>
            </a:extLst>
          </p:cNvPr>
          <p:cNvSpPr/>
          <p:nvPr/>
        </p:nvSpPr>
        <p:spPr>
          <a:xfrm>
            <a:off x="4795472" y="3762314"/>
            <a:ext cx="648000" cy="648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DCEBD60-69FC-43BC-B417-E1424E7BFCA5}"/>
              </a:ext>
            </a:extLst>
          </p:cNvPr>
          <p:cNvSpPr/>
          <p:nvPr/>
        </p:nvSpPr>
        <p:spPr>
          <a:xfrm>
            <a:off x="7522980" y="3767394"/>
            <a:ext cx="648000" cy="648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D77E4903-1F42-4BD4-B442-FB3DE96F9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248" y="172810"/>
            <a:ext cx="17139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19853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23"/>
    </mc:Choice>
    <mc:Fallback xmlns="">
      <p:transition spd="slow" advTm="137523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9127A7-5ABA-49ED-8CB2-32ECD64F15F2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일정 계획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A6EFE1-20B8-4174-B5BB-EB788FF1D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819254"/>
              </p:ext>
            </p:extLst>
          </p:nvPr>
        </p:nvGraphicFramePr>
        <p:xfrm>
          <a:off x="1185804" y="1045265"/>
          <a:ext cx="10737105" cy="554994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12444">
                  <a:extLst>
                    <a:ext uri="{9D8B030D-6E8A-4147-A177-3AD203B41FA5}">
                      <a16:colId xmlns:a16="http://schemas.microsoft.com/office/drawing/2014/main" val="2046332853"/>
                    </a:ext>
                  </a:extLst>
                </a:gridCol>
                <a:gridCol w="3646025">
                  <a:extLst>
                    <a:ext uri="{9D8B030D-6E8A-4147-A177-3AD203B41FA5}">
                      <a16:colId xmlns:a16="http://schemas.microsoft.com/office/drawing/2014/main" val="4178394670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641911584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991859987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835735977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080670954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732673014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508037328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204252891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3134692137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925694953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784065753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65148830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3345472595"/>
                    </a:ext>
                  </a:extLst>
                </a:gridCol>
              </a:tblGrid>
              <a:tr h="309801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추진내용</a:t>
                      </a: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gridSpan="1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추진일정</a:t>
                      </a: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777627"/>
                  </a:ext>
                </a:extLst>
              </a:tr>
              <a:tr h="24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81503"/>
                  </a:ext>
                </a:extLst>
              </a:tr>
              <a:tr h="60899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 인식 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해결방안 고안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협업을 위한 각종 툴 활용 방안 계획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790022"/>
                  </a:ext>
                </a:extLst>
              </a:tr>
              <a:tr h="43561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따른 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SDK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979555"/>
                  </a:ext>
                </a:extLst>
              </a:tr>
              <a:tr h="4051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순서도 작성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968336"/>
                  </a:ext>
                </a:extLst>
              </a:tr>
              <a:tr h="451412">
                <a:tc rowSpan="4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STT, TTS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기술을 이용한 안드로이드 앱을 구축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238530"/>
                  </a:ext>
                </a:extLst>
              </a:tr>
              <a:tr h="608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 데이터베이스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서버를 구축하여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각 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Device</a:t>
                      </a: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편의점 냉장고 음료에 대한 정보를 송신해주는 시스템 개발</a:t>
                      </a:r>
                      <a:endParaRPr kumimoji="0" lang="ko-KR" altLang="en-US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+mn-cs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20089"/>
                  </a:ext>
                </a:extLst>
              </a:tr>
              <a:tr h="421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 라즈베리파이로 편의점 냉장고 내 네임택 터치 시 해당 음료의 정보를 제공하는 시스템 개발</a:t>
                      </a:r>
                      <a:endParaRPr lang="en-US" altLang="ko-KR" sz="1300" b="0" i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685509"/>
                  </a:ext>
                </a:extLst>
              </a:tr>
              <a:tr h="608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젯슨나노로 카메라 데이터 연산 시스템 개발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040872"/>
                  </a:ext>
                </a:extLst>
              </a:tr>
              <a:tr h="60899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빌드하여 성능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9469"/>
                  </a:ext>
                </a:extLst>
              </a:tr>
              <a:tr h="60899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완성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시제품 테스트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70509"/>
                  </a:ext>
                </a:extLst>
              </a:tr>
            </a:tbl>
          </a:graphicData>
        </a:graphic>
      </p:graphicFrame>
      <p:sp>
        <p:nvSpPr>
          <p:cNvPr id="29" name="Rectangle 1">
            <a:extLst>
              <a:ext uri="{FF2B5EF4-FFF2-40B4-BE49-F238E27FC236}">
                <a16:creationId xmlns:a16="http://schemas.microsoft.com/office/drawing/2014/main" id="{4939C518-6C9D-4E0B-88AE-66D20AB5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5685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30"/>
    </mc:Choice>
    <mc:Fallback xmlns="">
      <p:transition spd="slow" advTm="6873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38F873-2BA4-4FAA-B627-76CAB00E3F91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예산안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2B43E1A-BB95-4D00-B0C6-BF4B87E6B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682805"/>
              </p:ext>
            </p:extLst>
          </p:nvPr>
        </p:nvGraphicFramePr>
        <p:xfrm>
          <a:off x="1877440" y="921522"/>
          <a:ext cx="9136560" cy="582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503">
                  <a:extLst>
                    <a:ext uri="{9D8B030D-6E8A-4147-A177-3AD203B41FA5}">
                      <a16:colId xmlns:a16="http://schemas.microsoft.com/office/drawing/2014/main" val="843295692"/>
                    </a:ext>
                  </a:extLst>
                </a:gridCol>
                <a:gridCol w="5511048">
                  <a:extLst>
                    <a:ext uri="{9D8B030D-6E8A-4147-A177-3AD203B41FA5}">
                      <a16:colId xmlns:a16="http://schemas.microsoft.com/office/drawing/2014/main" val="1116445573"/>
                    </a:ext>
                  </a:extLst>
                </a:gridCol>
                <a:gridCol w="1099319">
                  <a:extLst>
                    <a:ext uri="{9D8B030D-6E8A-4147-A177-3AD203B41FA5}">
                      <a16:colId xmlns:a16="http://schemas.microsoft.com/office/drawing/2014/main" val="4007085256"/>
                    </a:ext>
                  </a:extLst>
                </a:gridCol>
                <a:gridCol w="1575690">
                  <a:extLst>
                    <a:ext uri="{9D8B030D-6E8A-4147-A177-3AD203B41FA5}">
                      <a16:colId xmlns:a16="http://schemas.microsoft.com/office/drawing/2014/main" val="2021680640"/>
                    </a:ext>
                  </a:extLst>
                </a:gridCol>
              </a:tblGrid>
              <a:tr h="559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번호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제품명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개수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가격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784980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TTP223B </a:t>
                      </a:r>
                      <a:r>
                        <a:rPr lang="ko-KR" altLang="en-US"/>
                        <a:t>아두이노 터치 센서 모듈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00453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NVIDIA Jetson Nano Development Kit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122,200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635119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Intel </a:t>
                      </a:r>
                      <a:r>
                        <a:rPr lang="ko-KR" altLang="en-US"/>
                        <a:t>무선 랜 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18,000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828897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err="1"/>
                        <a:t>라즈베리파이</a:t>
                      </a:r>
                      <a:r>
                        <a:rPr lang="en-US" altLang="ko-KR"/>
                        <a:t>4 4GB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73,000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173306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스피커 </a:t>
                      </a:r>
                      <a:r>
                        <a:rPr lang="en-US" altLang="ko-KR"/>
                        <a:t>4</a:t>
                      </a:r>
                      <a:r>
                        <a:rPr lang="el-GR" altLang="ko-KR"/>
                        <a:t>Ω</a:t>
                      </a:r>
                      <a:r>
                        <a:rPr lang="en-US" altLang="ko-KR"/>
                        <a:t> 3W 2</a:t>
                      </a:r>
                      <a:r>
                        <a:rPr lang="ko-KR" altLang="en-US"/>
                        <a:t>인치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23592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라즈베리파이 </a:t>
                      </a:r>
                      <a:r>
                        <a:rPr lang="en-US" altLang="ko-KR"/>
                        <a:t>Arducam 8MP Sony IMX219 camera module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85,000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916179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라즈베리파이용 </a:t>
                      </a:r>
                      <a:r>
                        <a:rPr lang="en-US" altLang="ko-KR"/>
                        <a:t>GPIO </a:t>
                      </a:r>
                      <a:r>
                        <a:rPr lang="ko-KR" altLang="en-US"/>
                        <a:t>쉴드 </a:t>
                      </a:r>
                      <a:r>
                        <a:rPr lang="en-US" altLang="ko-KR"/>
                        <a:t>+ </a:t>
                      </a:r>
                      <a:r>
                        <a:rPr lang="ko-KR" altLang="en-US"/>
                        <a:t>케이블 셋트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4,900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745014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LED</a:t>
                      </a:r>
                      <a:r>
                        <a:rPr lang="ko-KR" altLang="en-US"/>
                        <a:t> 스트립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903766"/>
                  </a:ext>
                </a:extLst>
              </a:tr>
              <a:tr h="5591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총합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421,300</a:t>
                      </a: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696568"/>
                  </a:ext>
                </a:extLst>
              </a:tr>
            </a:tbl>
          </a:graphicData>
        </a:graphic>
      </p:graphicFrame>
      <p:sp>
        <p:nvSpPr>
          <p:cNvPr id="28" name="Rectangle 1">
            <a:extLst>
              <a:ext uri="{FF2B5EF4-FFF2-40B4-BE49-F238E27FC236}">
                <a16:creationId xmlns:a16="http://schemas.microsoft.com/office/drawing/2014/main" id="{E0BE16F0-F6D5-45A0-836F-6A241C55D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64"/>
    </mc:Choice>
    <mc:Fallback xmlns="">
      <p:transition spd="slow" advTm="5646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참고 문헌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94A4CD91-50CA-455E-B227-D63A737CB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897" y="1265870"/>
            <a:ext cx="10519284" cy="5412591"/>
          </a:xfrm>
        </p:spPr>
        <p:txBody>
          <a:bodyPr>
            <a:normAutofit/>
          </a:bodyPr>
          <a:lstStyle/>
          <a:p>
            <a:r>
              <a:rPr lang="ko-KR" altLang="en-US" sz="1400" b="1"/>
              <a:t>편의점 시장 조사</a:t>
            </a:r>
            <a:r>
              <a:rPr lang="en-US" altLang="ko-KR" sz="1400" b="1"/>
              <a:t>: 4P</a:t>
            </a:r>
          </a:p>
          <a:p>
            <a:pPr marL="0" indent="0">
              <a:buNone/>
            </a:pPr>
            <a:r>
              <a:rPr lang="ko-KR" altLang="en-US" sz="1400" b="1"/>
              <a:t>국가 통계 포털</a:t>
            </a:r>
            <a:r>
              <a:rPr lang="en-US" altLang="ko-KR" sz="1400" b="1"/>
              <a:t>(KOSIS) : https://kosis.kr/statHtml/statHtml.do?orgId=101&amp;tblId=DT_1K31003&amp;vw_cd=MT_ZTITLE&amp;list_id=JG1&amp;scrId=&amp;seqNo=&amp;lang_mode=ko&amp;obj_var_id=&amp;itm_id=&amp;conn_path=K1&amp;path=%25EB%258F%2584%25EC%2586%258C%25EB%25A7%25A4%2520%253E%2520%25EC%2584%259C%25EB%25B9%2584%25EC%258A%25A4%25EC%2597%2585%25EB%258F%2599%25ED%2596%25A5%25EC%25A1%25B0%25EC%2582%25AC%2520%253E%2520%25EC%2586%258C%25EB%25A7%25A4%25ED%258C%2590%25EB%25A7%25A4%25ED%2586%25B5%25EA%25B3%2584%2520%253E%2520%25EC%2586%258C%25EB%25A7%25A4%25ED%258C%2590%25EB%25A7%25A4%25EC%2595%25A1%25EC%2586%258C%25EB%25A7%25A4%25EC%2597%2585%25ED%2583%259C%25EB%25B3%2584%2520%25ED%258C%2590%25EB%25A7%25A4%25EC%2595%25A1</a:t>
            </a:r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편의점 이용률 조사</a:t>
            </a:r>
            <a:r>
              <a:rPr lang="en-US" altLang="ko-KR" sz="1400" b="1"/>
              <a:t>: 5P</a:t>
            </a:r>
          </a:p>
          <a:p>
            <a:pPr marL="0" indent="0">
              <a:buNone/>
            </a:pPr>
            <a:r>
              <a:rPr lang="ko-KR" altLang="en-US" sz="1400" b="1"/>
              <a:t>한국 경제</a:t>
            </a:r>
            <a:r>
              <a:rPr lang="en-US" altLang="ko-KR" sz="1400" b="1"/>
              <a:t>: </a:t>
            </a:r>
            <a:r>
              <a:rPr lang="ko-KR" altLang="en-US" sz="1400" b="1"/>
              <a:t>편의점 이용자 일주일에 </a:t>
            </a:r>
            <a:r>
              <a:rPr lang="en-US" altLang="ko-KR" sz="1400" b="1"/>
              <a:t>3</a:t>
            </a:r>
            <a:r>
              <a:rPr lang="ko-KR" altLang="en-US" sz="1400" b="1"/>
              <a:t>번 이상 이용</a:t>
            </a:r>
            <a:r>
              <a:rPr lang="en-US" altLang="ko-KR" sz="1400" b="1"/>
              <a:t>:</a:t>
            </a:r>
          </a:p>
          <a:p>
            <a:pPr marL="0" indent="0">
              <a:buNone/>
            </a:pPr>
            <a:r>
              <a:rPr lang="en-US" altLang="ko-KR" sz="1400" b="1">
                <a:hlinkClick r:id="rId3"/>
              </a:rPr>
              <a:t>https://www.hankyung.com/life/article/2020052649997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시각장애인의 편의점 이용 불편함</a:t>
            </a:r>
            <a:r>
              <a:rPr lang="en-US" altLang="ko-KR" sz="1400" b="1"/>
              <a:t>: 6P</a:t>
            </a:r>
          </a:p>
          <a:p>
            <a:pPr marL="0" indent="0">
              <a:buNone/>
            </a:pPr>
            <a:r>
              <a:rPr lang="ko-KR" altLang="en-US" sz="1400" b="1"/>
              <a:t>시각장애인 </a:t>
            </a:r>
            <a:r>
              <a:rPr lang="ko-KR" altLang="en-US" sz="1400" b="1" err="1"/>
              <a:t>유튜버</a:t>
            </a:r>
            <a:r>
              <a:rPr lang="ko-KR" altLang="en-US" sz="1400" b="1"/>
              <a:t> </a:t>
            </a:r>
            <a:r>
              <a:rPr lang="en-US" altLang="ko-KR" sz="1400" b="1"/>
              <a:t>: </a:t>
            </a:r>
            <a:r>
              <a:rPr lang="en-US" altLang="ko-KR" sz="1400" b="1">
                <a:hlinkClick r:id="rId4"/>
              </a:rPr>
              <a:t>https://www.youtube.com/watch?v=fq5xQaWaMO0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ko-KR" altLang="en-US" sz="1400" b="1"/>
              <a:t>시각장애인을 위한 포장구조의 촉각식별마크 삽입에 관한 연구</a:t>
            </a:r>
            <a:r>
              <a:rPr lang="en-US" altLang="ko-KR" sz="1400" b="1"/>
              <a:t>:</a:t>
            </a:r>
            <a:r>
              <a:rPr lang="ko-KR" altLang="en-US" sz="1400" b="1"/>
              <a:t> </a:t>
            </a:r>
            <a:r>
              <a:rPr lang="en-US" altLang="ko-KR" sz="1400" b="1"/>
              <a:t>7P</a:t>
            </a:r>
            <a:r>
              <a:rPr lang="en-US" altLang="ko-KR" sz="1400"/>
              <a:t> </a:t>
            </a:r>
            <a:r>
              <a:rPr lang="en-US" altLang="ko-KR" sz="1400">
                <a:hlinkClick r:id="rId5"/>
              </a:rPr>
              <a:t>https://www.kci.go.kr/kciportal/ci/sereArticleSearch/ciSreArtiView.kci?sereArticleSearchBean.artiId=ART001501298</a:t>
            </a:r>
            <a:endParaRPr lang="en-US" altLang="ko-KR" sz="1400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AB1974F4-1D85-4B71-9D2E-779AF0E6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339876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35"/>
    </mc:Choice>
    <mc:Fallback xmlns="">
      <p:transition spd="slow" advTm="1693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참고 문헌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9D1424A-2A61-45B0-A7B3-1B378E35A04D}"/>
              </a:ext>
            </a:extLst>
          </p:cNvPr>
          <p:cNvSpPr txBox="1">
            <a:spLocks/>
          </p:cNvSpPr>
          <p:nvPr/>
        </p:nvSpPr>
        <p:spPr>
          <a:xfrm>
            <a:off x="1258896" y="950082"/>
            <a:ext cx="10515600" cy="5296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음료 생산업체의 시각장애인을 위한 시스템</a:t>
            </a:r>
            <a:r>
              <a:rPr lang="en-US" altLang="ko-KR" sz="1400" b="1"/>
              <a:t>:</a:t>
            </a:r>
            <a:r>
              <a:rPr lang="ko-KR" altLang="en-US" sz="1400" b="1"/>
              <a:t> </a:t>
            </a:r>
            <a:r>
              <a:rPr lang="en-US" altLang="ko-KR" sz="1400" b="1"/>
              <a:t>8P</a:t>
            </a:r>
            <a:endParaRPr lang="ko-KR" altLang="en-US" sz="1400" b="1"/>
          </a:p>
          <a:p>
            <a:pPr marL="0" indent="0">
              <a:buNone/>
            </a:pPr>
            <a:r>
              <a:rPr lang="en-US" altLang="ko-KR" sz="1400" b="1"/>
              <a:t>- </a:t>
            </a:r>
            <a:r>
              <a:rPr lang="ko-KR" altLang="en-US" sz="1400" b="1"/>
              <a:t>팔도</a:t>
            </a:r>
            <a:r>
              <a:rPr lang="en-US" altLang="ko-KR" sz="1400" b="1"/>
              <a:t>, </a:t>
            </a:r>
            <a:r>
              <a:rPr lang="ko-KR" altLang="en-US" sz="1400" b="1"/>
              <a:t>모든 캔 음료에 </a:t>
            </a:r>
            <a:r>
              <a:rPr lang="en-US" altLang="ko-KR" sz="1400" b="1"/>
              <a:t>'</a:t>
            </a:r>
            <a:r>
              <a:rPr lang="ko-KR" altLang="en-US" sz="1400" b="1"/>
              <a:t>점자</a:t>
            </a:r>
            <a:r>
              <a:rPr lang="en-US" altLang="ko-KR" sz="1400" b="1"/>
              <a:t>' </a:t>
            </a:r>
            <a:r>
              <a:rPr lang="ko-KR" altLang="en-US" sz="1400" b="1"/>
              <a:t>표기 실시</a:t>
            </a:r>
            <a:r>
              <a:rPr lang="en-US" altLang="ko-KR" sz="1400" b="1"/>
              <a:t>:</a:t>
            </a:r>
            <a:endParaRPr lang="ko-KR" altLang="en-US" sz="1400" b="1"/>
          </a:p>
          <a:p>
            <a:pPr marL="0" indent="0">
              <a:buNone/>
            </a:pPr>
            <a:r>
              <a:rPr lang="en-US" altLang="ko-KR" sz="1400" b="1">
                <a:hlinkClick r:id="rId3"/>
              </a:rPr>
              <a:t>http://m.newspim.com/news/view/20140417000225</a:t>
            </a:r>
            <a:endParaRPr lang="en-US" altLang="ko-KR" sz="1400" b="1"/>
          </a:p>
          <a:p>
            <a:pPr marL="0" indent="0">
              <a:buNone/>
            </a:pPr>
            <a:r>
              <a:rPr lang="en-US" altLang="ko-KR" sz="1400" b="1"/>
              <a:t>- </a:t>
            </a:r>
            <a:r>
              <a:rPr lang="ko-KR" altLang="en-US" sz="1400" b="1" err="1"/>
              <a:t>하이트진로</a:t>
            </a:r>
            <a:r>
              <a:rPr lang="en-US" altLang="ko-KR" sz="1400" b="1"/>
              <a:t>, </a:t>
            </a:r>
            <a:r>
              <a:rPr lang="ko-KR" altLang="en-US" sz="1400" b="1"/>
              <a:t>시각장애인 위한 점자 표기 소주 </a:t>
            </a:r>
            <a:r>
              <a:rPr lang="ko-KR" altLang="en-US" sz="1400" b="1" err="1"/>
              <a:t>페트</a:t>
            </a:r>
            <a:r>
              <a:rPr lang="ko-KR" altLang="en-US" sz="1400" b="1"/>
              <a:t> 제품 출시</a:t>
            </a:r>
            <a:r>
              <a:rPr lang="en-US" altLang="ko-KR" sz="1400" b="1"/>
              <a:t>:</a:t>
            </a:r>
            <a:endParaRPr lang="ko-KR" altLang="en-US" sz="1400" b="1"/>
          </a:p>
          <a:p>
            <a:pPr marL="0" indent="0">
              <a:buNone/>
            </a:pPr>
            <a:r>
              <a:rPr lang="en-US" altLang="ko-KR" sz="1400" b="1">
                <a:hlinkClick r:id="rId4"/>
              </a:rPr>
              <a:t>https://news.mtn.co.kr/v/2017122610493754450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시각장애인을 위한 어플리케이션 논문</a:t>
            </a:r>
            <a:r>
              <a:rPr lang="en-US" altLang="ko-KR" sz="1400" b="1"/>
              <a:t>:</a:t>
            </a:r>
            <a:r>
              <a:rPr lang="ko-KR" altLang="en-US" sz="1400" b="1"/>
              <a:t> </a:t>
            </a:r>
            <a:r>
              <a:rPr lang="en-US" altLang="ko-KR" sz="1400" b="1"/>
              <a:t>9P</a:t>
            </a:r>
          </a:p>
          <a:p>
            <a:pPr marL="0" indent="0">
              <a:buNone/>
            </a:pPr>
            <a:r>
              <a:rPr lang="ko-KR" altLang="en-US" sz="1400" b="1"/>
              <a:t>시각장애인을 위한 식</a:t>
            </a:r>
            <a:r>
              <a:rPr lang="en-US" altLang="ko-KR" sz="1400" b="1"/>
              <a:t>, </a:t>
            </a:r>
            <a:r>
              <a:rPr lang="ko-KR" altLang="en-US" sz="1400" b="1"/>
              <a:t>의약품 어플리케이션 제안 </a:t>
            </a:r>
            <a:r>
              <a:rPr lang="en-US" altLang="ko-KR" sz="1400" b="1"/>
              <a:t>(</a:t>
            </a:r>
            <a:r>
              <a:rPr lang="ko-KR" altLang="en-US" sz="1400" b="1"/>
              <a:t>한국 </a:t>
            </a:r>
            <a:r>
              <a:rPr lang="en-US" altLang="ko-KR" sz="1400" b="1"/>
              <a:t>HCI </a:t>
            </a:r>
            <a:r>
              <a:rPr lang="ko-KR" altLang="en-US" sz="1400" b="1"/>
              <a:t>학회</a:t>
            </a:r>
            <a:r>
              <a:rPr lang="en-US" altLang="ko-KR" sz="1400" b="1"/>
              <a:t>)</a:t>
            </a:r>
          </a:p>
          <a:p>
            <a:pPr marL="0" indent="0">
              <a:buNone/>
            </a:pPr>
            <a:endParaRPr lang="ko-KR" altLang="en-US" sz="1400" b="1"/>
          </a:p>
          <a:p>
            <a:r>
              <a:rPr lang="ko-KR" altLang="en-US" sz="1400" b="1"/>
              <a:t>시각장애인을 위한 상용화된 제품 </a:t>
            </a:r>
            <a:r>
              <a:rPr lang="en-US" altLang="ko-KR" sz="1400" b="1"/>
              <a:t>(</a:t>
            </a:r>
            <a:r>
              <a:rPr lang="ko-KR" altLang="en-US" sz="1400" b="1"/>
              <a:t>어플리케이션</a:t>
            </a:r>
            <a:r>
              <a:rPr lang="en-US" altLang="ko-KR" sz="1400" b="1"/>
              <a:t>): 10p</a:t>
            </a:r>
          </a:p>
          <a:p>
            <a:pPr marL="0" indent="0">
              <a:buNone/>
            </a:pPr>
            <a:r>
              <a:rPr lang="en-US" altLang="ko-KR" sz="1400" b="1">
                <a:hlinkClick r:id="rId5"/>
              </a:rPr>
              <a:t>https://www.hankookilbo.com/News/Read/201904151781082530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시각장애인을 위해 제안하는 안드로이드 </a:t>
            </a:r>
            <a:r>
              <a:rPr lang="ko-KR" altLang="en-US" sz="1400" b="1" err="1"/>
              <a:t>런처</a:t>
            </a:r>
            <a:r>
              <a:rPr lang="en-US" altLang="ko-KR" sz="1400" b="1"/>
              <a:t>: 11p</a:t>
            </a:r>
          </a:p>
          <a:p>
            <a:pPr marL="0" indent="0">
              <a:buNone/>
            </a:pPr>
            <a:r>
              <a:rPr lang="en-US" altLang="ko-KR" sz="1400" b="1"/>
              <a:t>TTS&amp;STT</a:t>
            </a:r>
            <a:r>
              <a:rPr lang="ko-KR" altLang="en-US" sz="1400" b="1"/>
              <a:t>를 이용한 시각장애인을 위한 안드로이드 </a:t>
            </a:r>
            <a:r>
              <a:rPr lang="ko-KR" altLang="en-US" sz="1400" b="1" err="1"/>
              <a:t>런처</a:t>
            </a:r>
            <a:r>
              <a:rPr lang="ko-KR" altLang="en-US" sz="1400" b="1"/>
              <a:t> </a:t>
            </a:r>
            <a:r>
              <a:rPr lang="en-US" altLang="ko-KR" sz="1400" b="1"/>
              <a:t>(</a:t>
            </a:r>
            <a:r>
              <a:rPr lang="ko-KR" altLang="en-US" sz="1400" b="1"/>
              <a:t>한국정보과학회</a:t>
            </a:r>
            <a:r>
              <a:rPr lang="en-US" altLang="ko-KR" sz="1400" b="1"/>
              <a:t>)</a:t>
            </a:r>
          </a:p>
          <a:p>
            <a:pPr marL="0" indent="0">
              <a:buNone/>
            </a:pPr>
            <a:endParaRPr lang="en-US" altLang="ko-KR" sz="1400" b="1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7A9544D-0812-44DA-818A-DBC8258EB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15407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8"/>
    </mc:Choice>
    <mc:Fallback xmlns="">
      <p:transition spd="slow" advTm="871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참고 문헌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9D1424A-2A61-45B0-A7B3-1B378E35A04D}"/>
              </a:ext>
            </a:extLst>
          </p:cNvPr>
          <p:cNvSpPr txBox="1">
            <a:spLocks/>
          </p:cNvSpPr>
          <p:nvPr/>
        </p:nvSpPr>
        <p:spPr>
          <a:xfrm>
            <a:off x="1258896" y="691003"/>
            <a:ext cx="10515600" cy="476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/>
          </a:p>
          <a:p>
            <a:pPr marL="0" indent="0">
              <a:buNone/>
            </a:pPr>
            <a:endParaRPr lang="en-US" altLang="ko-KR" sz="1400"/>
          </a:p>
          <a:p>
            <a:r>
              <a:rPr lang="ko-KR" altLang="en-US" sz="1400" b="1"/>
              <a:t>아이디어 특허</a:t>
            </a:r>
            <a:r>
              <a:rPr lang="en-US" altLang="ko-KR" sz="1400" b="1"/>
              <a:t>: 12p</a:t>
            </a:r>
          </a:p>
          <a:p>
            <a:pPr marL="0" indent="0" latinLnBrk="0">
              <a:lnSpc>
                <a:spcPct val="150000"/>
              </a:lnSpc>
              <a:buNone/>
              <a:defRPr/>
            </a:pPr>
            <a:r>
              <a:rPr lang="ko-KR" altLang="en-US" sz="1400" b="1" kern="0"/>
              <a:t>시각장애인을 위치 객체 위치 정보 안내 장치 및 방법</a:t>
            </a:r>
            <a:r>
              <a:rPr lang="en-US" altLang="ko-KR" sz="1400" b="1" kern="0"/>
              <a:t>.</a:t>
            </a:r>
          </a:p>
          <a:p>
            <a:pPr marL="0" indent="0">
              <a:buNone/>
            </a:pPr>
            <a:endParaRPr lang="en-US" altLang="ko-KR" sz="1400" b="1" kern="0"/>
          </a:p>
          <a:p>
            <a:r>
              <a:rPr lang="ko-KR" altLang="en-US" sz="1400" b="1"/>
              <a:t>한국 전자통신 연구원 특허</a:t>
            </a:r>
            <a:r>
              <a:rPr lang="en-US" altLang="ko-KR" sz="1400" b="1"/>
              <a:t>: 13p</a:t>
            </a:r>
          </a:p>
          <a:p>
            <a:pPr marL="0" indent="0">
              <a:buNone/>
            </a:pPr>
            <a:r>
              <a:rPr lang="ko-KR" altLang="en-US" sz="1400" b="1" kern="0"/>
              <a:t>단일 카메라 영상 기반의 객체 거리 및  위치 추정 장치 특허</a:t>
            </a:r>
            <a:endParaRPr lang="en-US" altLang="ko-KR" sz="1400" b="1" ker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/>
          </a:p>
          <a:p>
            <a:r>
              <a:rPr lang="en-US" altLang="ko-KR" sz="1400" b="1" kern="0"/>
              <a:t>Spring Boot</a:t>
            </a:r>
            <a:r>
              <a:rPr lang="ko-KR" altLang="en-US" sz="1400" b="1" kern="0"/>
              <a:t>를 활용한 웹 기반 프로젝트 관리 시스템 논문 </a:t>
            </a:r>
            <a:r>
              <a:rPr lang="en-US" altLang="ko-KR" sz="1400" b="1" kern="0"/>
              <a:t>:14P</a:t>
            </a:r>
          </a:p>
          <a:p>
            <a:pPr marL="0" indent="0">
              <a:buNone/>
            </a:pPr>
            <a:r>
              <a:rPr lang="en-US" altLang="ko-KR" sz="1400" b="1" kern="0">
                <a:solidFill>
                  <a:srgbClr val="545871"/>
                </a:solidFill>
              </a:rPr>
              <a:t> </a:t>
            </a:r>
            <a:r>
              <a:rPr lang="en-US" altLang="ko-KR" sz="800" b="0" i="0">
                <a:solidFill>
                  <a:srgbClr val="5B5B5B"/>
                </a:solidFill>
                <a:effectLst/>
                <a:latin typeface="Noto Sans KR"/>
              </a:rPr>
              <a:t> </a:t>
            </a:r>
            <a:r>
              <a:rPr lang="en-US" altLang="ko-KR" sz="1400" b="0" i="0" u="none" strike="noStrike">
                <a:solidFill>
                  <a:srgbClr val="EA5504"/>
                </a:solidFill>
                <a:effectLst/>
                <a:latin typeface="Noto Sans KR"/>
                <a:hlinkClick r:id="rId3" tooltip="새창"/>
              </a:rPr>
              <a:t>http://dx.doi.org/10.20465/KIOTS.2016.2.3.017</a:t>
            </a:r>
            <a:endParaRPr lang="ko-KR" altLang="en-US" sz="1400"/>
          </a:p>
          <a:p>
            <a:pPr marL="0" indent="0">
              <a:buNone/>
            </a:pPr>
            <a:endParaRPr lang="ko-KR" altLang="en-US" sz="1400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6C7CA48C-C0EF-463E-A073-7BC080FF5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14806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5"/>
    </mc:Choice>
    <mc:Fallback xmlns="">
      <p:transition spd="slow" advTm="12805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3855283" y="2601126"/>
            <a:ext cx="4481434" cy="141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600" b="1" i="1" kern="0">
                <a:solidFill>
                  <a:srgbClr val="545871"/>
                </a:solidFill>
              </a:rPr>
              <a:t>감사합니다</a:t>
            </a:r>
            <a:r>
              <a:rPr lang="en-US" altLang="ko-KR" sz="6600" b="1" i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BAFCDF2-43DC-4306-9E54-D0FE9990D33E}"/>
              </a:ext>
            </a:extLst>
          </p:cNvPr>
          <p:cNvSpPr/>
          <p:nvPr/>
        </p:nvSpPr>
        <p:spPr>
          <a:xfrm>
            <a:off x="431413" y="4405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6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8"/>
    </mc:Choice>
    <mc:Fallback xmlns="">
      <p:transition spd="slow" advTm="579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C88C17-4134-41CC-A038-3CA99580F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74" y="1152424"/>
            <a:ext cx="939712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최근 </a:t>
            </a:r>
            <a:r>
              <a:rPr lang="en-US" altLang="ko-KR" sz="2000" b="1">
                <a:solidFill>
                  <a:srgbClr val="545871"/>
                </a:solidFill>
              </a:rPr>
              <a:t>5</a:t>
            </a:r>
            <a:r>
              <a:rPr lang="ko-KR" altLang="en-US" sz="2000" b="1">
                <a:solidFill>
                  <a:srgbClr val="545871"/>
                </a:solidFill>
              </a:rPr>
              <a:t>년간 백화점과 대형마트의 매출규모는 감소하거나</a:t>
            </a:r>
            <a:r>
              <a:rPr lang="en-US" altLang="ko-KR" sz="2000" b="1">
                <a:solidFill>
                  <a:srgbClr val="545871"/>
                </a:solidFill>
              </a:rPr>
              <a:t> </a:t>
            </a:r>
            <a:r>
              <a:rPr lang="ko-KR" altLang="en-US" sz="2000" b="1">
                <a:solidFill>
                  <a:srgbClr val="545871"/>
                </a:solidFill>
              </a:rPr>
              <a:t>거의 변화가 없는 반면</a:t>
            </a:r>
            <a:r>
              <a:rPr lang="en-US" altLang="ko-KR" sz="2000" b="1">
                <a:solidFill>
                  <a:srgbClr val="545871"/>
                </a:solidFill>
              </a:rPr>
              <a:t>,</a:t>
            </a:r>
          </a:p>
          <a:p>
            <a:r>
              <a:rPr lang="ko-KR" altLang="en-US" sz="2000" b="1">
                <a:solidFill>
                  <a:srgbClr val="545871"/>
                </a:solidFill>
              </a:rPr>
              <a:t>편의점 시장의 경우</a:t>
            </a:r>
            <a:r>
              <a:rPr lang="en-US" altLang="ko-KR" sz="2000" b="1">
                <a:solidFill>
                  <a:srgbClr val="545871"/>
                </a:solidFill>
              </a:rPr>
              <a:t>, </a:t>
            </a:r>
            <a:r>
              <a:rPr lang="ko-KR" altLang="en-US" sz="2000" b="1">
                <a:solidFill>
                  <a:srgbClr val="545871"/>
                </a:solidFill>
              </a:rPr>
              <a:t>최근 </a:t>
            </a:r>
            <a:r>
              <a:rPr lang="en-US" altLang="ko-KR" sz="2000" b="1">
                <a:solidFill>
                  <a:srgbClr val="545871"/>
                </a:solidFill>
              </a:rPr>
              <a:t>5</a:t>
            </a:r>
            <a:r>
              <a:rPr lang="ko-KR" altLang="en-US" sz="2000" b="1">
                <a:solidFill>
                  <a:srgbClr val="545871"/>
                </a:solidFill>
              </a:rPr>
              <a:t>년 동안</a:t>
            </a:r>
            <a:r>
              <a:rPr lang="en-US" altLang="ko-KR" sz="2000" b="1">
                <a:solidFill>
                  <a:srgbClr val="545871"/>
                </a:solidFill>
              </a:rPr>
              <a:t>, 61%</a:t>
            </a:r>
            <a:r>
              <a:rPr lang="ko-KR" altLang="en-US" sz="2000" b="1">
                <a:solidFill>
                  <a:srgbClr val="545871"/>
                </a:solidFill>
              </a:rPr>
              <a:t>가 성장하였다</a:t>
            </a:r>
            <a:r>
              <a:rPr lang="en-US" altLang="ko-KR" sz="2000" b="1">
                <a:solidFill>
                  <a:srgbClr val="545871"/>
                </a:solidFill>
              </a:rPr>
              <a:t>. 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43B938F-4480-475A-BF89-4851F9754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359284"/>
              </p:ext>
            </p:extLst>
          </p:nvPr>
        </p:nvGraphicFramePr>
        <p:xfrm>
          <a:off x="1648020" y="2864397"/>
          <a:ext cx="9989955" cy="3500258"/>
        </p:xfrm>
        <a:graphic>
          <a:graphicData uri="http://schemas.openxmlformats.org/drawingml/2006/table">
            <a:tbl>
              <a:tblPr/>
              <a:tblGrid>
                <a:gridCol w="2923707">
                  <a:extLst>
                    <a:ext uri="{9D8B030D-6E8A-4147-A177-3AD203B41FA5}">
                      <a16:colId xmlns:a16="http://schemas.microsoft.com/office/drawing/2014/main" val="1961210594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2706337364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971470876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3494756442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2739631203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1835827041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3009904210"/>
                    </a:ext>
                  </a:extLst>
                </a:gridCol>
              </a:tblGrid>
              <a:tr h="236142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업태별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2020 p)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51595"/>
                  </a:ext>
                </a:extLst>
              </a:tr>
              <a:tr h="304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492496"/>
                  </a:ext>
                </a:extLst>
              </a:tr>
              <a:tr h="3730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합계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408,317,217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424,353,216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440,288,001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465,004,922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473,161,650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475,219,464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785691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백화점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29,028,920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29,911,411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29,324,217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29,967,537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30,386,424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27,379,576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477312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대형마트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32,777,579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33,234,136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33,798,158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33,453,685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32,424,643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33,777,763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94096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면세점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9,198,423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12,275,712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14,465,845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18,960,170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24,858,610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15,505,934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835609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슈퍼마켓 및 잡화점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43,481,224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44,368,228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45,592,914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46,457,102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44,178,237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46,471,587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700887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편의점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16,455,791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19,481,461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22,237,893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24,406,536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25,691,628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26,522,549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38222"/>
                  </a:ext>
                </a:extLst>
              </a:tr>
              <a:tr h="3730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승용차 및 연료 소매점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91,303,768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90,137,665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94,508,088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101,552,456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100,646,290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104,259,430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080912"/>
                  </a:ext>
                </a:extLst>
              </a:tr>
              <a:tr h="3730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전문소매점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139,282,631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140,897,820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139,120,197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139,884,444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135,393,433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122,122,357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281332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무점포 소매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46,788,881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54,046,789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61,240,692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70,322,992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79,582,386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99,180,266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6441"/>
                  </a:ext>
                </a:extLst>
              </a:tr>
            </a:tbl>
          </a:graphicData>
        </a:graphic>
      </p:graphicFrame>
      <p:sp>
        <p:nvSpPr>
          <p:cNvPr id="29" name="Rectangle 1">
            <a:extLst>
              <a:ext uri="{FF2B5EF4-FFF2-40B4-BE49-F238E27FC236}">
                <a16:creationId xmlns:a16="http://schemas.microsoft.com/office/drawing/2014/main" id="{8DDBE35C-EDFB-49A8-884C-4526340AB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74" y="1993723"/>
            <a:ext cx="30348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solidFill>
                  <a:srgbClr val="545871"/>
                </a:solidFill>
              </a:rPr>
              <a:t>16.4 </a:t>
            </a:r>
            <a:r>
              <a:rPr lang="ko-KR" altLang="en-US" sz="2000" b="1">
                <a:solidFill>
                  <a:srgbClr val="545871"/>
                </a:solidFill>
              </a:rPr>
              <a:t>조 원 →</a:t>
            </a:r>
            <a:r>
              <a:rPr lang="en-US" altLang="ko-KR" sz="2000" b="1">
                <a:solidFill>
                  <a:srgbClr val="545871"/>
                </a:solidFill>
              </a:rPr>
              <a:t> 26.5 </a:t>
            </a:r>
            <a:r>
              <a:rPr lang="ko-KR" altLang="en-US" sz="2000" b="1">
                <a:solidFill>
                  <a:srgbClr val="545871"/>
                </a:solidFill>
              </a:rPr>
              <a:t>조 원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C430C1D7-C2B9-493E-9790-02E772573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</p:spTree>
    <p:extLst>
      <p:ext uri="{BB962C8B-B14F-4D97-AF65-F5344CB8AC3E}">
        <p14:creationId xmlns:p14="http://schemas.microsoft.com/office/powerpoint/2010/main" val="25087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36"/>
    </mc:Choice>
    <mc:Fallback xmlns="">
      <p:transition spd="slow" advTm="289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C88C17-4134-41CC-A038-3CA99580F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74" y="1306312"/>
            <a:ext cx="47468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solidFill>
                  <a:srgbClr val="545871"/>
                </a:solidFill>
              </a:rPr>
              <a:t> </a:t>
            </a:r>
            <a:r>
              <a:rPr lang="ko-KR" altLang="en-US" sz="2000" b="1">
                <a:solidFill>
                  <a:srgbClr val="545871"/>
                </a:solidFill>
              </a:rPr>
              <a:t>한국인의 편의점 이용률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주 평균 </a:t>
            </a:r>
            <a:r>
              <a:rPr lang="en-US" altLang="ko-KR" sz="2000" b="1">
                <a:solidFill>
                  <a:srgbClr val="545871"/>
                </a:solidFill>
              </a:rPr>
              <a:t>2.6</a:t>
            </a:r>
            <a:r>
              <a:rPr lang="ko-KR" altLang="en-US" sz="2000" b="1">
                <a:solidFill>
                  <a:srgbClr val="545871"/>
                </a:solidFill>
              </a:rPr>
              <a:t>회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01E3E12-2C66-4B39-A33E-D23433691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73" y="3059288"/>
            <a:ext cx="7581550" cy="3625608"/>
          </a:xfrm>
          <a:prstGeom prst="rect">
            <a:avLst/>
          </a:prstGeom>
        </p:spPr>
      </p:pic>
      <p:sp>
        <p:nvSpPr>
          <p:cNvPr id="34" name="Straight Connector 33">
            <a:extLst>
              <a:ext uri="{FF2B5EF4-FFF2-40B4-BE49-F238E27FC236}">
                <a16:creationId xmlns:a16="http://schemas.microsoft.com/office/drawing/2014/main" id="{A4E45585-52BF-44EB-BD69-955DD4EB9F72}"/>
              </a:ext>
            </a:extLst>
          </p:cNvPr>
          <p:cNvSpPr/>
          <p:nvPr/>
        </p:nvSpPr>
        <p:spPr>
          <a:xfrm flipV="1">
            <a:off x="5839146" y="4873163"/>
            <a:ext cx="1414409" cy="39919"/>
          </a:xfrm>
          <a:prstGeom prst="line">
            <a:avLst/>
          </a:prstGeom>
          <a:solidFill>
            <a:srgbClr val="FFFC00">
              <a:alpha val="5000"/>
            </a:srgbClr>
          </a:solidFill>
          <a:ln w="301625">
            <a:solidFill>
              <a:srgbClr val="FFFC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FFFC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6A3FD0-C56F-44DF-8084-5B8F34FC7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116" y="1752147"/>
            <a:ext cx="7802064" cy="1143160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8A6D8A11-4378-435B-B0AD-59ABE334F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428626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68"/>
    </mc:Choice>
    <mc:Fallback xmlns="">
      <p:transition spd="slow" advTm="3536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D82065-D49D-4AAB-996F-94B39D19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20" y="826972"/>
            <a:ext cx="6766560" cy="3422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1B13496D-618C-41AB-A4FF-D4BA169A0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077" y="1588424"/>
            <a:ext cx="3855543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이러한 추세에서</a:t>
            </a:r>
            <a:r>
              <a:rPr lang="en-US" altLang="ko-KR" sz="2000" b="1">
                <a:solidFill>
                  <a:srgbClr val="545871"/>
                </a:solidFill>
              </a:rPr>
              <a:t>, </a:t>
            </a:r>
            <a:r>
              <a:rPr lang="ko-KR" altLang="en-US" sz="2000" b="1">
                <a:solidFill>
                  <a:srgbClr val="545871"/>
                </a:solidFill>
                <a:highlight>
                  <a:srgbClr val="FFFF00"/>
                </a:highlight>
              </a:rPr>
              <a:t>시각 장애인</a:t>
            </a:r>
            <a:r>
              <a:rPr lang="ko-KR" altLang="en-US" sz="2000" b="1">
                <a:solidFill>
                  <a:srgbClr val="545871"/>
                </a:solidFill>
              </a:rPr>
              <a:t>은</a:t>
            </a:r>
            <a:endParaRPr lang="en-US" altLang="ko-KR" sz="2000" b="1">
              <a:solidFill>
                <a:srgbClr val="545871"/>
              </a:solidFill>
            </a:endParaRPr>
          </a:p>
          <a:p>
            <a:r>
              <a:rPr lang="ko-KR" altLang="en-US" sz="2000" b="1">
                <a:solidFill>
                  <a:srgbClr val="545871"/>
                </a:solidFill>
              </a:rPr>
              <a:t>편의점 내 제품들 특히나</a:t>
            </a:r>
            <a:r>
              <a:rPr lang="en-US" altLang="ko-KR" sz="2000" b="1">
                <a:solidFill>
                  <a:srgbClr val="545871"/>
                </a:solidFill>
              </a:rPr>
              <a:t> </a:t>
            </a:r>
          </a:p>
          <a:p>
            <a:r>
              <a:rPr lang="ko-KR" altLang="en-US" sz="2000" b="1">
                <a:solidFill>
                  <a:srgbClr val="545871"/>
                </a:solidFill>
              </a:rPr>
              <a:t>가장 큰 매출부분을 차지하는</a:t>
            </a:r>
            <a:endParaRPr lang="en-US" altLang="ko-KR" sz="2000" b="1">
              <a:solidFill>
                <a:srgbClr val="545871"/>
              </a:solidFill>
            </a:endParaRPr>
          </a:p>
          <a:p>
            <a:r>
              <a:rPr lang="ko-KR" altLang="en-US" sz="2000" b="1">
                <a:solidFill>
                  <a:srgbClr val="545871"/>
                </a:solidFill>
                <a:highlight>
                  <a:srgbClr val="FFFF00"/>
                </a:highlight>
              </a:rPr>
              <a:t>음료</a:t>
            </a:r>
            <a:r>
              <a:rPr lang="ko-KR" altLang="en-US" sz="2000" b="1">
                <a:solidFill>
                  <a:srgbClr val="545871"/>
                </a:solidFill>
              </a:rPr>
              <a:t>를 고르는데</a:t>
            </a:r>
            <a:endParaRPr lang="en-US" altLang="ko-KR" sz="2000" b="1">
              <a:solidFill>
                <a:srgbClr val="545871"/>
              </a:solidFill>
            </a:endParaRPr>
          </a:p>
          <a:p>
            <a:r>
              <a:rPr lang="ko-KR" altLang="en-US" sz="2000" b="1">
                <a:solidFill>
                  <a:srgbClr val="545871"/>
                </a:solidFill>
              </a:rPr>
              <a:t>큰 </a:t>
            </a:r>
            <a:r>
              <a:rPr lang="ko-KR" altLang="en-US" sz="2000" b="1">
                <a:solidFill>
                  <a:srgbClr val="545871"/>
                </a:solidFill>
                <a:highlight>
                  <a:srgbClr val="FFFF00"/>
                </a:highlight>
              </a:rPr>
              <a:t>불편함</a:t>
            </a:r>
            <a:r>
              <a:rPr lang="ko-KR" altLang="en-US" sz="2000" b="1">
                <a:solidFill>
                  <a:srgbClr val="545871"/>
                </a:solidFill>
              </a:rPr>
              <a:t>을 가지고 있다</a:t>
            </a:r>
            <a:r>
              <a:rPr lang="en-US" altLang="ko-KR" sz="2000" b="1">
                <a:solidFill>
                  <a:srgbClr val="545871"/>
                </a:solidFill>
              </a:rPr>
              <a:t>.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4D23C5EE-7943-45A6-8BE4-2542675B0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848" y="4737636"/>
            <a:ext cx="621516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불편한 원인</a:t>
            </a:r>
            <a:endParaRPr lang="en-US" altLang="ko-KR" sz="2000" b="1">
              <a:solidFill>
                <a:srgbClr val="54587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>
                <a:solidFill>
                  <a:srgbClr val="545871"/>
                </a:solidFill>
              </a:rPr>
              <a:t>음료가 점자가 표기된 경우가 드물다</a:t>
            </a:r>
            <a:r>
              <a:rPr lang="en-US" altLang="ko-KR" sz="2000" b="1">
                <a:solidFill>
                  <a:srgbClr val="54587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000" b="1">
                <a:solidFill>
                  <a:srgbClr val="545871"/>
                </a:solidFill>
              </a:rPr>
              <a:t>코로나 바이러스로 인해 편의점 물품들에</a:t>
            </a:r>
            <a:br>
              <a:rPr lang="en-US" altLang="ko-KR" sz="2000" b="1">
                <a:solidFill>
                  <a:srgbClr val="545871"/>
                </a:solidFill>
              </a:rPr>
            </a:br>
            <a:r>
              <a:rPr lang="ko-KR" altLang="en-US" sz="2000" b="1">
                <a:solidFill>
                  <a:srgbClr val="545871"/>
                </a:solidFill>
              </a:rPr>
              <a:t>가까이 접촉하는 것에 대한 부정적 인식이 있다</a:t>
            </a:r>
            <a:r>
              <a:rPr lang="en-US" altLang="ko-KR" sz="2000" b="1">
                <a:solidFill>
                  <a:srgbClr val="545871"/>
                </a:solidFill>
              </a:rPr>
              <a:t>.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532B5E0E-5493-49EB-A11A-B99A179DA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7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575"/>
    </mc:Choice>
    <mc:Fallback xmlns="">
      <p:transition spd="slow" advTm="975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A37A20-5780-4D51-9195-D562D8C8922E}"/>
              </a:ext>
            </a:extLst>
          </p:cNvPr>
          <p:cNvSpPr/>
          <p:nvPr/>
        </p:nvSpPr>
        <p:spPr>
          <a:xfrm>
            <a:off x="7895053" y="1719300"/>
            <a:ext cx="4161904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시각장애인들을 위해서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국내 식품 및 의약품들의 패키지에 점자 표기와 같은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촉각으로 구별가능한 디자인</a:t>
            </a:r>
            <a:r>
              <a:rPr lang="ko-KR" altLang="en-US" sz="2000" b="1" kern="0">
                <a:solidFill>
                  <a:srgbClr val="545871"/>
                </a:solidFill>
              </a:rPr>
              <a:t>에 대한 요구가 지속되고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CEFAB1-7B54-4E65-A96E-4C45F762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654" y="2743563"/>
            <a:ext cx="6480000" cy="3565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A3F75-7B73-43E3-8028-12F289B5D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05"/>
          <a:stretch/>
        </p:blipFill>
        <p:spPr>
          <a:xfrm>
            <a:off x="1274852" y="1029555"/>
            <a:ext cx="6480000" cy="14376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D5EE057-9584-4A7D-8A4D-071989226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4289273"/>
            <a:ext cx="5578211" cy="2122269"/>
          </a:xfrm>
          <a:prstGeom prst="rect">
            <a:avLst/>
          </a:prstGeom>
        </p:spPr>
      </p:pic>
      <p:sp>
        <p:nvSpPr>
          <p:cNvPr id="31" name="Rectangle 1">
            <a:extLst>
              <a:ext uri="{FF2B5EF4-FFF2-40B4-BE49-F238E27FC236}">
                <a16:creationId xmlns:a16="http://schemas.microsoft.com/office/drawing/2014/main" id="{09CD93FB-E2B4-428D-A2EE-5279688EF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59551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58"/>
    </mc:Choice>
    <mc:Fallback xmlns="">
      <p:transition spd="slow" advTm="494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5BD8C-597A-43C9-BA32-7770ACC4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28" y="1131156"/>
            <a:ext cx="4847140" cy="402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A37A20-5780-4D51-9195-D562D8C8922E}"/>
              </a:ext>
            </a:extLst>
          </p:cNvPr>
          <p:cNvSpPr/>
          <p:nvPr/>
        </p:nvSpPr>
        <p:spPr>
          <a:xfrm>
            <a:off x="1172919" y="5294144"/>
            <a:ext cx="10035680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음료 상단에 점자를 표기한 이래</a:t>
            </a:r>
            <a:r>
              <a:rPr lang="en-US" altLang="ko-KR" sz="2000" b="1" kern="0">
                <a:solidFill>
                  <a:srgbClr val="545871"/>
                </a:solidFill>
              </a:rPr>
              <a:t> 20</a:t>
            </a:r>
            <a:r>
              <a:rPr lang="ko-KR" altLang="en-US" sz="2000" b="1" kern="0">
                <a:solidFill>
                  <a:srgbClr val="545871"/>
                </a:solidFill>
              </a:rPr>
              <a:t>년이 지났으나 표기된 내용은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단지 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</a:t>
            </a: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음료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‘, ‘</a:t>
            </a: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탄산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‘, ‘</a:t>
            </a: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맥주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</a:t>
            </a:r>
            <a:r>
              <a:rPr lang="ko-KR" altLang="en-US" sz="2000" b="1" kern="0">
                <a:solidFill>
                  <a:srgbClr val="545871"/>
                </a:solidFill>
              </a:rPr>
              <a:t> 정도이다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⇒정확한 음료 파악의 어려움 존재한다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635EEA-9200-4B65-82A0-8D08750D5F15}"/>
              </a:ext>
            </a:extLst>
          </p:cNvPr>
          <p:cNvGrpSpPr/>
          <p:nvPr/>
        </p:nvGrpSpPr>
        <p:grpSpPr>
          <a:xfrm>
            <a:off x="7208200" y="716737"/>
            <a:ext cx="4481434" cy="4616523"/>
            <a:chOff x="7208200" y="716737"/>
            <a:chExt cx="4481434" cy="46165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6AD422-4192-4E71-A8B5-8CF118273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8200" y="716737"/>
              <a:ext cx="4481434" cy="461652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A19809-E1CC-424A-B33A-83764C77894A}"/>
                </a:ext>
              </a:extLst>
            </p:cNvPr>
            <p:cNvSpPr/>
            <p:nvPr/>
          </p:nvSpPr>
          <p:spPr>
            <a:xfrm>
              <a:off x="10566400" y="1316275"/>
              <a:ext cx="1123234" cy="40169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Rectangle 1">
            <a:extLst>
              <a:ext uri="{FF2B5EF4-FFF2-40B4-BE49-F238E27FC236}">
                <a16:creationId xmlns:a16="http://schemas.microsoft.com/office/drawing/2014/main" id="{30CEA517-DC0F-4F5C-9DE8-A24ECA354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82768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88"/>
    </mc:Choice>
    <mc:Fallback xmlns="">
      <p:transition spd="slow" advTm="5018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D01EC8-89E4-4E12-81C0-9335109C8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21" y="479329"/>
            <a:ext cx="4647256" cy="6236879"/>
          </a:xfrm>
          <a:prstGeom prst="rect">
            <a:avLst/>
          </a:prstGeom>
        </p:spPr>
      </p:pic>
      <p:sp>
        <p:nvSpPr>
          <p:cNvPr id="31" name="Straight Connector 33">
            <a:extLst>
              <a:ext uri="{FF2B5EF4-FFF2-40B4-BE49-F238E27FC236}">
                <a16:creationId xmlns:a16="http://schemas.microsoft.com/office/drawing/2014/main" id="{2DE60DA0-AFB9-4BA2-A2B4-1CF4996AF70D}"/>
              </a:ext>
            </a:extLst>
          </p:cNvPr>
          <p:cNvSpPr/>
          <p:nvPr/>
        </p:nvSpPr>
        <p:spPr>
          <a:xfrm flipV="1">
            <a:off x="8819759" y="5806482"/>
            <a:ext cx="1905000" cy="33867"/>
          </a:xfrm>
          <a:prstGeom prst="line">
            <a:avLst/>
          </a:prstGeom>
          <a:solidFill>
            <a:srgbClr val="FFFC00">
              <a:alpha val="5000"/>
            </a:srgbClr>
          </a:solidFill>
          <a:ln w="508000">
            <a:solidFill>
              <a:srgbClr val="FFFC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FFFC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AD9D77-5D35-4469-B08F-EC4BD3C3755A}"/>
              </a:ext>
            </a:extLst>
          </p:cNvPr>
          <p:cNvSpPr/>
          <p:nvPr/>
        </p:nvSpPr>
        <p:spPr>
          <a:xfrm>
            <a:off x="1264848" y="1110686"/>
            <a:ext cx="4481434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기존의 연구들인 </a:t>
            </a:r>
            <a:r>
              <a:rPr lang="en-US" altLang="ko-KR" sz="2000" b="1" kern="0">
                <a:solidFill>
                  <a:srgbClr val="545871"/>
                </a:solidFill>
              </a:rPr>
              <a:t>QR</a:t>
            </a:r>
            <a:r>
              <a:rPr lang="ko-KR" altLang="en-US" sz="2000" b="1" kern="0">
                <a:solidFill>
                  <a:srgbClr val="545871"/>
                </a:solidFill>
              </a:rPr>
              <a:t>코드 방식에서 벗어나지 못하는 한계를 벗어나</a:t>
            </a:r>
            <a:r>
              <a:rPr lang="en-US" altLang="ko-KR" sz="2000" b="1" kern="0">
                <a:solidFill>
                  <a:srgbClr val="545871"/>
                </a:solidFill>
              </a:rPr>
              <a:t>, QR</a:t>
            </a:r>
            <a:r>
              <a:rPr lang="ko-KR" altLang="en-US" sz="2000" b="1" kern="0">
                <a:solidFill>
                  <a:srgbClr val="545871"/>
                </a:solidFill>
              </a:rPr>
              <a:t>코드나 바코드 인식을 대체할 수 있는 이미지 인식기능을 제안한다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5429CA-C8F8-4DE5-9F20-1D1B78519049}"/>
              </a:ext>
            </a:extLst>
          </p:cNvPr>
          <p:cNvSpPr/>
          <p:nvPr/>
        </p:nvSpPr>
        <p:spPr>
          <a:xfrm>
            <a:off x="1258896" y="3198558"/>
            <a:ext cx="448143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문제점</a:t>
            </a:r>
            <a:endParaRPr lang="en-US" altLang="ko-KR" sz="2800" b="1" kern="0">
              <a:solidFill>
                <a:srgbClr val="54587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B8D30F-AA5C-4F1E-9242-4940F71B3561}"/>
              </a:ext>
            </a:extLst>
          </p:cNvPr>
          <p:cNvSpPr/>
          <p:nvPr/>
        </p:nvSpPr>
        <p:spPr>
          <a:xfrm>
            <a:off x="1258896" y="3913389"/>
            <a:ext cx="4837104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이미지 검색 시스템의 경우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냉장고 전체 이미지의 촬영이 어렵다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전체 이미지 중에서 이용자가 원하는 음료의 판단을 진행하기 어렵다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 장애인은 핸드폰 카메라 이용에 어려움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0BF17BFB-4961-4F7E-B4DA-2B5B93C0D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194456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86"/>
    </mc:Choice>
    <mc:Fallback xmlns="">
      <p:transition spd="slow" advTm="73586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3533</Words>
  <Application>Microsoft Office PowerPoint</Application>
  <PresentationFormat>와이드스크린</PresentationFormat>
  <Paragraphs>934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Nanum Gothic</vt:lpstr>
      <vt:lpstr>Noto Sans KR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채민</dc:creator>
  <cp:lastModifiedBy>김 우진</cp:lastModifiedBy>
  <cp:revision>2</cp:revision>
  <dcterms:created xsi:type="dcterms:W3CDTF">2021-03-09T05:36:26Z</dcterms:created>
  <dcterms:modified xsi:type="dcterms:W3CDTF">2021-04-03T04:46:14Z</dcterms:modified>
</cp:coreProperties>
</file>